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5"/>
  </p:notesMasterIdLst>
  <p:handoutMasterIdLst>
    <p:handoutMasterId r:id="rId36"/>
  </p:handoutMasterIdLst>
  <p:sldIdLst>
    <p:sldId id="256" r:id="rId2"/>
    <p:sldId id="273" r:id="rId3"/>
    <p:sldId id="280" r:id="rId4"/>
    <p:sldId id="257" r:id="rId5"/>
    <p:sldId id="289" r:id="rId6"/>
    <p:sldId id="258" r:id="rId7"/>
    <p:sldId id="259" r:id="rId8"/>
    <p:sldId id="265" r:id="rId9"/>
    <p:sldId id="264" r:id="rId10"/>
    <p:sldId id="261" r:id="rId11"/>
    <p:sldId id="274" r:id="rId12"/>
    <p:sldId id="262" r:id="rId13"/>
    <p:sldId id="263" r:id="rId14"/>
    <p:sldId id="268" r:id="rId15"/>
    <p:sldId id="291" r:id="rId16"/>
    <p:sldId id="287" r:id="rId17"/>
    <p:sldId id="266" r:id="rId18"/>
    <p:sldId id="279" r:id="rId19"/>
    <p:sldId id="276" r:id="rId20"/>
    <p:sldId id="278" r:id="rId21"/>
    <p:sldId id="292" r:id="rId22"/>
    <p:sldId id="285" r:id="rId23"/>
    <p:sldId id="284" r:id="rId24"/>
    <p:sldId id="283" r:id="rId25"/>
    <p:sldId id="282" r:id="rId26"/>
    <p:sldId id="294" r:id="rId27"/>
    <p:sldId id="297" r:id="rId28"/>
    <p:sldId id="286" r:id="rId29"/>
    <p:sldId id="267" r:id="rId30"/>
    <p:sldId id="270" r:id="rId31"/>
    <p:sldId id="271" r:id="rId32"/>
    <p:sldId id="293" r:id="rId33"/>
    <p:sldId id="272"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48" autoAdjust="0"/>
    <p:restoredTop sz="94660"/>
  </p:normalViewPr>
  <p:slideViewPr>
    <p:cSldViewPr snapToGrid="0" snapToObjects="1">
      <p:cViewPr varScale="1">
        <p:scale>
          <a:sx n="96" d="100"/>
          <a:sy n="96" d="100"/>
        </p:scale>
        <p:origin x="-1696" y="-112"/>
      </p:cViewPr>
      <p:guideLst>
        <p:guide orient="horz" pos="2160"/>
        <p:guide pos="2880"/>
      </p:guideLst>
    </p:cSldViewPr>
  </p:slideViewPr>
  <p:notesTextViewPr>
    <p:cViewPr>
      <p:scale>
        <a:sx n="100" d="100"/>
        <a:sy n="100" d="100"/>
      </p:scale>
      <p:origin x="0" y="0"/>
    </p:cViewPr>
  </p:notesTextViewPr>
  <p:sorterViewPr>
    <p:cViewPr>
      <p:scale>
        <a:sx n="89" d="100"/>
        <a:sy n="89" d="100"/>
      </p:scale>
      <p:origin x="0" y="1568"/>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BE2589C-AF41-2B49-B750-81ED2083E613}" type="datetimeFigureOut">
              <a:rPr lang="en-US" smtClean="0"/>
              <a:t>9/16/14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8168D97-C288-314A-8850-20278D42A99E}" type="slidenum">
              <a:rPr lang="en-US" smtClean="0"/>
              <a:t>‹#›</a:t>
            </a:fld>
            <a:endParaRPr lang="en-US"/>
          </a:p>
        </p:txBody>
      </p:sp>
    </p:spTree>
    <p:extLst>
      <p:ext uri="{BB962C8B-B14F-4D97-AF65-F5344CB8AC3E}">
        <p14:creationId xmlns:p14="http://schemas.microsoft.com/office/powerpoint/2010/main" val="8723990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939C99-4E2F-624A-BDCC-492229853810}" type="datetimeFigureOut">
              <a:rPr lang="en-US" smtClean="0"/>
              <a:t>9/16/14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8ED86A-BB50-0D4F-9BDD-84981D2DA59C}" type="slidenum">
              <a:rPr lang="en-US" smtClean="0"/>
              <a:t>‹#›</a:t>
            </a:fld>
            <a:endParaRPr lang="en-US"/>
          </a:p>
        </p:txBody>
      </p:sp>
    </p:spTree>
    <p:extLst>
      <p:ext uri="{BB962C8B-B14F-4D97-AF65-F5344CB8AC3E}">
        <p14:creationId xmlns:p14="http://schemas.microsoft.com/office/powerpoint/2010/main" val="318314116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en.wikipedia.org/wiki/Vertex_(graph_theory)" TargetMode="External"/><Relationship Id="rId4" Type="http://schemas.openxmlformats.org/officeDocument/2006/relationships/hyperlink" Target="http://en.wikipedia.org/wiki/Edge_(graph_theory)" TargetMode="External"/><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statement here:</a:t>
            </a:r>
          </a:p>
          <a:p>
            <a:endParaRPr lang="en-US" dirty="0"/>
          </a:p>
        </p:txBody>
      </p:sp>
      <p:sp>
        <p:nvSpPr>
          <p:cNvPr id="4" name="Slide Number Placeholder 3"/>
          <p:cNvSpPr>
            <a:spLocks noGrp="1"/>
          </p:cNvSpPr>
          <p:nvPr>
            <p:ph type="sldNum" sz="quarter" idx="10"/>
          </p:nvPr>
        </p:nvSpPr>
        <p:spPr/>
        <p:txBody>
          <a:bodyPr/>
          <a:lstStyle/>
          <a:p>
            <a:fld id="{AE8ED86A-BB50-0D4F-9BDD-84981D2DA59C}" type="slidenum">
              <a:rPr lang="en-US" smtClean="0"/>
              <a:t>9</a:t>
            </a:fld>
            <a:endParaRPr lang="en-US"/>
          </a:p>
        </p:txBody>
      </p:sp>
    </p:spTree>
    <p:extLst>
      <p:ext uri="{BB962C8B-B14F-4D97-AF65-F5344CB8AC3E}">
        <p14:creationId xmlns:p14="http://schemas.microsoft.com/office/powerpoint/2010/main" val="2883615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en.wikipedia.org</a:t>
            </a:r>
            <a:r>
              <a:rPr lang="en-US" dirty="0" smtClean="0"/>
              <a:t>/wiki/</a:t>
            </a:r>
            <a:r>
              <a:rPr lang="en-US" dirty="0" err="1" smtClean="0"/>
              <a:t>Leonhard_Euler</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Current, Kaliningrad, Russia http://</a:t>
            </a:r>
            <a:r>
              <a:rPr lang="en-US" dirty="0" err="1" smtClean="0"/>
              <a:t>en.wikipedia.org</a:t>
            </a:r>
            <a:r>
              <a:rPr lang="en-US" dirty="0" smtClean="0"/>
              <a:t>/wiki/Kaliningrad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E8ED86A-BB50-0D4F-9BDD-84981D2DA59C}" type="slidenum">
              <a:rPr lang="en-US" smtClean="0"/>
              <a:t>18</a:t>
            </a:fld>
            <a:endParaRPr lang="en-US"/>
          </a:p>
        </p:txBody>
      </p:sp>
    </p:spTree>
    <p:extLst>
      <p:ext uri="{BB962C8B-B14F-4D97-AF65-F5344CB8AC3E}">
        <p14:creationId xmlns:p14="http://schemas.microsoft.com/office/powerpoint/2010/main" val="1225315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a:xfrm>
            <a:off x="381000" y="685800"/>
            <a:ext cx="6096000" cy="3429000"/>
          </a:xfrm>
          <a:solidFill>
            <a:srgbClr val="FFFFFF"/>
          </a:solidFill>
          <a:ln/>
        </p:spPr>
      </p:sp>
      <p:sp>
        <p:nvSpPr>
          <p:cNvPr id="33794" name="Rectangle 2"/>
          <p:cNvSpPr>
            <a:spLocks noGrp="1" noChangeArrowheads="1"/>
          </p:cNvSpPr>
          <p:nvPr>
            <p:ph type="body" idx="1"/>
          </p:nvPr>
        </p:nvSpPr>
        <p:spPr>
          <a:ln/>
        </p:spPr>
        <p:txBody>
          <a:bodyPr/>
          <a:lstStyle/>
          <a:p>
            <a:pPr eaLnBrk="1" hangingPunct="1">
              <a:spcBef>
                <a:spcPts val="1000"/>
              </a:spcBef>
              <a:defRPr/>
            </a:pPr>
            <a:r>
              <a:rPr lang="en-US" sz="1600" dirty="0" smtClean="0">
                <a:latin typeface="Lucida Grande" charset="0"/>
                <a:cs typeface="Lucida Grande" charset="0"/>
                <a:sym typeface="Lucida Grande" charset="0"/>
              </a:rPr>
              <a:t>Quiz: </a:t>
            </a:r>
            <a:r>
              <a:rPr lang="ja-JP" altLang="en-US" sz="1600" dirty="0" smtClean="0">
                <a:latin typeface="Arial"/>
                <a:cs typeface="Lucida Grande" charset="0"/>
                <a:sym typeface="Lucida Grande" charset="0"/>
              </a:rPr>
              <a:t>“</a:t>
            </a:r>
            <a:r>
              <a:rPr lang="en-US" sz="1600" dirty="0" smtClean="0">
                <a:latin typeface="Lucida Grande" charset="0"/>
                <a:cs typeface="Lucida Grande" charset="0"/>
                <a:sym typeface="Lucida Grande" charset="0"/>
              </a:rPr>
              <a:t>Who knows the current name of </a:t>
            </a:r>
            <a:r>
              <a:rPr lang="en-US" sz="1600" dirty="0" err="1" smtClean="0">
                <a:latin typeface="Lucida Grande" charset="0"/>
                <a:cs typeface="Lucida Grande" charset="0"/>
                <a:sym typeface="Lucida Grande" charset="0"/>
              </a:rPr>
              <a:t>Königsberg</a:t>
            </a:r>
            <a:r>
              <a:rPr lang="en-US" sz="1600" dirty="0" smtClean="0">
                <a:latin typeface="Lucida Grande" charset="0"/>
                <a:cs typeface="Lucida Grande" charset="0"/>
                <a:sym typeface="Lucida Grande" charset="0"/>
              </a:rPr>
              <a:t>?</a:t>
            </a:r>
            <a:r>
              <a:rPr lang="ja-JP" altLang="en-US" sz="1600" dirty="0" smtClean="0">
                <a:latin typeface="Arial"/>
                <a:cs typeface="Lucida Grande" charset="0"/>
                <a:sym typeface="Lucida Grande" charset="0"/>
              </a:rPr>
              <a:t>”</a:t>
            </a:r>
            <a:r>
              <a:rPr lang="en-US" sz="1600" dirty="0" smtClean="0">
                <a:latin typeface="Lucida Grande" charset="0"/>
                <a:cs typeface="Lucida Grande" charset="0"/>
                <a:sym typeface="Lucida Grande" charset="0"/>
              </a:rPr>
              <a:t> - Answer: Kaliningrad.</a:t>
            </a:r>
          </a:p>
          <a:p>
            <a:pPr eaLnBrk="1" hangingPunct="1">
              <a:spcBef>
                <a:spcPts val="1000"/>
              </a:spcBef>
              <a:defRPr/>
            </a:pPr>
            <a:r>
              <a:rPr lang="en-US" sz="1600" dirty="0" smtClean="0">
                <a:latin typeface="Lucida Grande" charset="0"/>
                <a:cs typeface="Lucida Grande" charset="0"/>
                <a:sym typeface="Lucida Grande" charset="0"/>
              </a:rPr>
              <a:t>Euler lived in </a:t>
            </a:r>
            <a:r>
              <a:rPr lang="en-US" sz="1600" dirty="0" err="1" smtClean="0">
                <a:latin typeface="Lucida Grande" charset="0"/>
                <a:cs typeface="Lucida Grande" charset="0"/>
                <a:sym typeface="Lucida Grande" charset="0"/>
              </a:rPr>
              <a:t>Königsberg</a:t>
            </a:r>
            <a:r>
              <a:rPr lang="en-US" sz="1600" dirty="0" smtClean="0">
                <a:latin typeface="Lucida Grande" charset="0"/>
                <a:cs typeface="Lucida Grande" charset="0"/>
                <a:sym typeface="Lucida Grande" charset="0"/>
              </a:rPr>
              <a:t> for a while, and in 1736 he created and solved the problem known as the </a:t>
            </a:r>
            <a:r>
              <a:rPr lang="ja-JP" altLang="en-US" sz="1600" dirty="0" smtClean="0">
                <a:latin typeface="Arial"/>
                <a:cs typeface="Lucida Grande" charset="0"/>
                <a:sym typeface="Lucida Grande" charset="0"/>
              </a:rPr>
              <a:t>“</a:t>
            </a:r>
            <a:r>
              <a:rPr lang="en-US" sz="1600" dirty="0" smtClean="0">
                <a:latin typeface="Lucida Grande" charset="0"/>
                <a:cs typeface="Lucida Grande" charset="0"/>
                <a:sym typeface="Lucida Grande" charset="0"/>
              </a:rPr>
              <a:t>7 Bridges of </a:t>
            </a:r>
            <a:r>
              <a:rPr lang="en-US" sz="1600" dirty="0" err="1" smtClean="0">
                <a:latin typeface="Lucida Grande" charset="0"/>
                <a:cs typeface="Lucida Grande" charset="0"/>
                <a:sym typeface="Lucida Grande" charset="0"/>
              </a:rPr>
              <a:t>Königsberg</a:t>
            </a:r>
            <a:r>
              <a:rPr lang="ja-JP" altLang="en-US" sz="1600" dirty="0" smtClean="0">
                <a:latin typeface="Arial"/>
                <a:cs typeface="Lucida Grande" charset="0"/>
                <a:sym typeface="Lucida Grande" charset="0"/>
              </a:rPr>
              <a:t>”</a:t>
            </a:r>
            <a:r>
              <a:rPr lang="en-US" sz="1600" dirty="0" smtClean="0">
                <a:latin typeface="Lucida Grande" charset="0"/>
                <a:cs typeface="Lucida Grande" charset="0"/>
                <a:sym typeface="Lucida Grande" charset="0"/>
              </a:rPr>
              <a:t>. The problem is to decide whether it is possible to follow a path that crosses each bridge exactly once and return to the starting point. This problem was the first study of graph theory.</a:t>
            </a:r>
          </a:p>
          <a:p>
            <a:pPr eaLnBrk="1" hangingPunct="1">
              <a:spcBef>
                <a:spcPts val="1000"/>
              </a:spcBef>
              <a:defRPr/>
            </a:pPr>
            <a:r>
              <a:rPr lang="en-US" sz="1600" dirty="0" err="1" smtClean="0">
                <a:latin typeface="Lucida Grande" charset="0"/>
                <a:cs typeface="Lucida Grande" charset="0"/>
                <a:sym typeface="Lucida Grande" charset="0"/>
              </a:rPr>
              <a:t>Königsberg</a:t>
            </a:r>
            <a:r>
              <a:rPr lang="en-US" sz="1600" dirty="0" smtClean="0">
                <a:latin typeface="Lucida Grande" charset="0"/>
                <a:cs typeface="Lucida Grande" charset="0"/>
                <a:sym typeface="Lucida Grande" charset="0"/>
              </a:rPr>
              <a:t> was divided into multiple areas by the </a:t>
            </a:r>
            <a:r>
              <a:rPr lang="en-US" sz="1600" dirty="0" err="1" smtClean="0">
                <a:latin typeface="Lucida Grande" charset="0"/>
                <a:cs typeface="Lucida Grande" charset="0"/>
                <a:sym typeface="Lucida Grande" charset="0"/>
              </a:rPr>
              <a:t>Pregel</a:t>
            </a:r>
            <a:r>
              <a:rPr lang="en-US" sz="1600" dirty="0" smtClean="0">
                <a:latin typeface="Lucida Grande" charset="0"/>
                <a:cs typeface="Lucida Grande" charset="0"/>
                <a:sym typeface="Lucida Grande" charset="0"/>
              </a:rPr>
              <a:t> river, and the 7 bridges (animation forward) joined the different city areas together. Euler first identified these 4 land masses (animation forward) and pointed out that the choice of route inside each of the 4 city areas was irrelevant to the problem.</a:t>
            </a:r>
          </a:p>
          <a:p>
            <a:pPr eaLnBrk="1" hangingPunct="1">
              <a:spcBef>
                <a:spcPts val="1000"/>
              </a:spcBef>
              <a:defRPr/>
            </a:pPr>
            <a:r>
              <a:rPr lang="en-US" sz="1600" dirty="0" smtClean="0">
                <a:latin typeface="Lucida Grande" charset="0"/>
                <a:cs typeface="Lucida Grande" charset="0"/>
                <a:sym typeface="Lucida Grande" charset="0"/>
              </a:rPr>
              <a:t>This seems obvious now, but it was a major insight at the time and allowed Euler to reformulate the problem in abstract terms.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Rot="1" noChangeAspect="1" noChangeArrowheads="1"/>
          </p:cNvSpPr>
          <p:nvPr>
            <p:ph type="sldImg"/>
          </p:nvPr>
        </p:nvSpPr>
        <p:spPr>
          <a:xfrm>
            <a:off x="381000" y="685800"/>
            <a:ext cx="6096000" cy="3429000"/>
          </a:xfrm>
          <a:solidFill>
            <a:srgbClr val="FFFFFF"/>
          </a:solidFill>
          <a:ln/>
        </p:spPr>
      </p:sp>
      <p:sp>
        <p:nvSpPr>
          <p:cNvPr id="37890" name="Rectangle 2"/>
          <p:cNvSpPr>
            <a:spLocks noGrp="1" noChangeArrowheads="1"/>
          </p:cNvSpPr>
          <p:nvPr>
            <p:ph type="body" idx="1"/>
          </p:nvPr>
        </p:nvSpPr>
        <p:spPr>
          <a:ln/>
        </p:spPr>
        <p:txBody>
          <a:bodyPr/>
          <a:lstStyle/>
          <a:p>
            <a:pPr eaLnBrk="1" hangingPunct="1">
              <a:spcBef>
                <a:spcPts val="1000"/>
              </a:spcBef>
              <a:defRPr/>
            </a:pPr>
            <a:r>
              <a:rPr lang="en-US" sz="1600" smtClean="0">
                <a:latin typeface="Lucida Grande" charset="0"/>
                <a:cs typeface="Lucida Grande" charset="0"/>
                <a:sym typeface="Lucida Grande" charset="0"/>
              </a:rPr>
              <a:t>With these two understandings, Euler eliminated all features all features except the list of land masses and the bridges connecting them. In modern terms, one replaces each land mass with an abstract "</a:t>
            </a:r>
            <a:r>
              <a:rPr lang="en-US" sz="1600" u="sng" smtClean="0">
                <a:latin typeface="Lucida Grande" charset="0"/>
                <a:cs typeface="Lucida Grande" charset="0"/>
                <a:sym typeface="Lucida Grande" charset="0"/>
                <a:hlinkClick r:id="rId3"/>
              </a:rPr>
              <a:t>vertex</a:t>
            </a:r>
            <a:r>
              <a:rPr lang="en-US" sz="1600" smtClean="0">
                <a:latin typeface="Lucida Grande" charset="0"/>
                <a:cs typeface="Lucida Grande" charset="0"/>
                <a:sym typeface="Lucida Grande" charset="0"/>
              </a:rPr>
              <a:t>", and each bridge with an abstract connection, an "</a:t>
            </a:r>
            <a:r>
              <a:rPr lang="en-US" sz="1600" u="sng" smtClean="0">
                <a:latin typeface="Lucida Grande" charset="0"/>
                <a:cs typeface="Lucida Grande" charset="0"/>
                <a:sym typeface="Lucida Grande" charset="0"/>
              </a:rPr>
              <a:t>edge</a:t>
            </a:r>
            <a:r>
              <a:rPr lang="en-US" sz="1600" smtClean="0">
                <a:latin typeface="Lucida Grande" charset="0"/>
                <a:cs typeface="Lucida Grande" charset="0"/>
                <a:sym typeface="Lucida Grande" charset="0"/>
              </a:rPr>
              <a:t>".</a:t>
            </a:r>
            <a:endParaRPr lang="en-US" sz="1600" smtClean="0">
              <a:latin typeface="Lucida Grande" charset="0"/>
              <a:cs typeface="Lucida Grande" charset="0"/>
              <a:sym typeface="Lucida Grande" charset="0"/>
              <a:hlinkClick r:id="rId4"/>
            </a:endParaRPr>
          </a:p>
          <a:p>
            <a:pPr eaLnBrk="1" hangingPunct="1">
              <a:spcBef>
                <a:spcPts val="1000"/>
              </a:spcBef>
              <a:defRPr/>
            </a:pPr>
            <a:r>
              <a:rPr lang="ja-JP" altLang="en-US" sz="1600" smtClean="0">
                <a:latin typeface="Arial"/>
                <a:cs typeface="Lucida Grande" charset="0"/>
                <a:sym typeface="Lucida Grande" charset="0"/>
                <a:hlinkClick r:id="rId4"/>
              </a:rPr>
              <a:t>“</a:t>
            </a:r>
            <a:r>
              <a:rPr lang="en-US" sz="1600" smtClean="0">
                <a:latin typeface="Lucida Grande" charset="0"/>
                <a:cs typeface="Lucida Grande" charset="0"/>
                <a:sym typeface="Lucida Grande" charset="0"/>
                <a:hlinkClick r:id="rId4"/>
              </a:rPr>
              <a:t>Fo</a:t>
            </a:r>
            <a:r>
              <a:rPr lang="en-US" sz="1600" smtClean="0">
                <a:latin typeface="Lucida Grande" charset="0"/>
                <a:cs typeface="Lucida Grande" charset="0"/>
                <a:sym typeface="Lucida Grande" charset="0"/>
              </a:rPr>
              <a:t>r normal humans (not mathematicians) we find it easier to use the terms </a:t>
            </a:r>
            <a:r>
              <a:rPr lang="ja-JP" altLang="en-US" sz="1600" smtClean="0">
                <a:latin typeface="Arial"/>
                <a:cs typeface="Lucida Grande" charset="0"/>
                <a:sym typeface="Lucida Grande" charset="0"/>
              </a:rPr>
              <a:t>‘</a:t>
            </a:r>
            <a:r>
              <a:rPr lang="en-US" sz="1600" u="sng" smtClean="0">
                <a:latin typeface="Lucida Grande" charset="0"/>
                <a:cs typeface="Lucida Grande" charset="0"/>
                <a:sym typeface="Lucida Grande" charset="0"/>
              </a:rPr>
              <a:t>Node</a:t>
            </a:r>
            <a:r>
              <a:rPr lang="ja-JP" altLang="en-US" sz="1600" smtClean="0">
                <a:latin typeface="Arial"/>
                <a:cs typeface="Lucida Grande" charset="0"/>
                <a:sym typeface="Lucida Grande" charset="0"/>
              </a:rPr>
              <a:t>’</a:t>
            </a:r>
            <a:r>
              <a:rPr lang="en-US" sz="1600" smtClean="0">
                <a:latin typeface="Lucida Grande" charset="0"/>
                <a:cs typeface="Lucida Grande" charset="0"/>
                <a:sym typeface="Lucida Grande" charset="0"/>
              </a:rPr>
              <a:t> and </a:t>
            </a:r>
            <a:r>
              <a:rPr lang="ja-JP" altLang="en-US" sz="1600" smtClean="0">
                <a:latin typeface="Arial"/>
                <a:cs typeface="Lucida Grande" charset="0"/>
                <a:sym typeface="Lucida Grande" charset="0"/>
              </a:rPr>
              <a:t>‘</a:t>
            </a:r>
            <a:r>
              <a:rPr lang="en-US" sz="1600" u="sng" smtClean="0">
                <a:latin typeface="Lucida Grande" charset="0"/>
                <a:cs typeface="Lucida Grande" charset="0"/>
                <a:sym typeface="Lucida Grande" charset="0"/>
              </a:rPr>
              <a:t>Relationship</a:t>
            </a:r>
            <a:r>
              <a:rPr lang="ja-JP" altLang="en-US" sz="1600" smtClean="0">
                <a:latin typeface="Arial"/>
                <a:cs typeface="Lucida Grande" charset="0"/>
                <a:sym typeface="Lucida Grande" charset="0"/>
              </a:rPr>
              <a:t>’</a:t>
            </a:r>
            <a:r>
              <a:rPr lang="en-US" sz="1600" smtClean="0">
                <a:latin typeface="Lucida Grande" charset="0"/>
                <a:cs typeface="Lucida Grande" charset="0"/>
                <a:sym typeface="Lucida Grande" charset="0"/>
              </a:rPr>
              <a:t>.</a:t>
            </a:r>
            <a:r>
              <a:rPr lang="ja-JP" altLang="en-US" sz="1600" smtClean="0">
                <a:latin typeface="Arial"/>
                <a:cs typeface="Lucida Grande" charset="0"/>
                <a:sym typeface="Lucida Grande" charset="0"/>
              </a:rPr>
              <a:t>”</a:t>
            </a:r>
            <a:endParaRPr lang="en-US" sz="1600" smtClean="0">
              <a:latin typeface="Lucida Grande" charset="0"/>
              <a:cs typeface="Lucida Grande" charset="0"/>
              <a:sym typeface="Lucida Grande" charset="0"/>
            </a:endParaRPr>
          </a:p>
          <a:p>
            <a:pPr eaLnBrk="1" hangingPunct="1">
              <a:spcBef>
                <a:spcPts val="1000"/>
              </a:spcBef>
              <a:defRPr/>
            </a:pPr>
            <a:r>
              <a:rPr lang="en-US" sz="1600" smtClean="0">
                <a:latin typeface="Lucida Grande" charset="0"/>
                <a:cs typeface="Lucida Grande" charset="0"/>
                <a:sym typeface="Lucida Grande" charset="0"/>
              </a:rPr>
              <a:t>This resulting structure is called a graph.</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http://</a:t>
            </a:r>
            <a:r>
              <a:rPr lang="en-US" baseline="0" dirty="0" err="1" smtClean="0"/>
              <a:t>www.slideshare.net</a:t>
            </a:r>
            <a:r>
              <a:rPr lang="en-US" baseline="0" dirty="0" smtClean="0"/>
              <a:t>/</a:t>
            </a:r>
            <a:r>
              <a:rPr lang="en-US" baseline="0" dirty="0" err="1" smtClean="0"/>
              <a:t>jexp</a:t>
            </a:r>
            <a:r>
              <a:rPr lang="en-US" baseline="0" dirty="0" smtClean="0"/>
              <a:t>/intro-to-cypher</a:t>
            </a:r>
            <a:endParaRPr lang="en-US" dirty="0"/>
          </a:p>
        </p:txBody>
      </p:sp>
      <p:sp>
        <p:nvSpPr>
          <p:cNvPr id="4" name="Slide Number Placeholder 3"/>
          <p:cNvSpPr>
            <a:spLocks noGrp="1"/>
          </p:cNvSpPr>
          <p:nvPr>
            <p:ph type="sldNum" sz="quarter" idx="10"/>
          </p:nvPr>
        </p:nvSpPr>
        <p:spPr/>
        <p:txBody>
          <a:bodyPr/>
          <a:lstStyle/>
          <a:p>
            <a:fld id="{AE8ED86A-BB50-0D4F-9BDD-84981D2DA59C}" type="slidenum">
              <a:rPr lang="en-US" smtClean="0"/>
              <a:t>27</a:t>
            </a:fld>
            <a:endParaRPr lang="en-US"/>
          </a:p>
        </p:txBody>
      </p:sp>
    </p:spTree>
    <p:extLst>
      <p:ext uri="{BB962C8B-B14F-4D97-AF65-F5344CB8AC3E}">
        <p14:creationId xmlns:p14="http://schemas.microsoft.com/office/powerpoint/2010/main" val="3641457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http://docs.neo4j.org/chunked/stable/</a:t>
            </a:r>
            <a:r>
              <a:rPr lang="en-US" baseline="0" dirty="0" err="1" smtClean="0"/>
              <a:t>cypher-introduction.html#_introduction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E8ED86A-BB50-0D4F-9BDD-84981D2DA59C}" type="slidenum">
              <a:rPr lang="en-US" smtClean="0"/>
              <a:t>32</a:t>
            </a:fld>
            <a:endParaRPr lang="en-US"/>
          </a:p>
        </p:txBody>
      </p:sp>
    </p:spTree>
    <p:extLst>
      <p:ext uri="{BB962C8B-B14F-4D97-AF65-F5344CB8AC3E}">
        <p14:creationId xmlns:p14="http://schemas.microsoft.com/office/powerpoint/2010/main" val="505286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4134502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3716837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1560554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3821382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4161574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9/16/14</a:t>
            </a:r>
            <a:endParaRPr lang="en-US"/>
          </a:p>
        </p:txBody>
      </p:sp>
      <p:sp>
        <p:nvSpPr>
          <p:cNvPr id="6" name="Footer Placeholder 5"/>
          <p:cNvSpPr>
            <a:spLocks noGrp="1"/>
          </p:cNvSpPr>
          <p:nvPr>
            <p:ph type="ftr" sz="quarter" idx="11"/>
          </p:nvPr>
        </p:nvSpPr>
        <p:spPr/>
        <p:txBody>
          <a:bodyPr/>
          <a:lstStyle/>
          <a:p>
            <a:r>
              <a:rPr lang="en-US" smtClean="0"/>
              <a:t>Creative Common SA</a:t>
            </a:r>
            <a:endParaRPr lang="en-US"/>
          </a:p>
        </p:txBody>
      </p:sp>
      <p:sp>
        <p:nvSpPr>
          <p:cNvPr id="7" name="Slide Number Placeholder 6"/>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124234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9/16/14</a:t>
            </a:r>
            <a:endParaRPr lang="en-US"/>
          </a:p>
        </p:txBody>
      </p:sp>
      <p:sp>
        <p:nvSpPr>
          <p:cNvPr id="8" name="Footer Placeholder 7"/>
          <p:cNvSpPr>
            <a:spLocks noGrp="1"/>
          </p:cNvSpPr>
          <p:nvPr>
            <p:ph type="ftr" sz="quarter" idx="11"/>
          </p:nvPr>
        </p:nvSpPr>
        <p:spPr/>
        <p:txBody>
          <a:bodyPr/>
          <a:lstStyle/>
          <a:p>
            <a:r>
              <a:rPr lang="en-US" smtClean="0"/>
              <a:t>Creative Common SA</a:t>
            </a:r>
            <a:endParaRPr lang="en-US"/>
          </a:p>
        </p:txBody>
      </p:sp>
      <p:sp>
        <p:nvSpPr>
          <p:cNvPr id="9" name="Slide Number Placeholder 8"/>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1102786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9/16/14</a:t>
            </a:r>
            <a:endParaRPr lang="en-US"/>
          </a:p>
        </p:txBody>
      </p:sp>
      <p:sp>
        <p:nvSpPr>
          <p:cNvPr id="4" name="Footer Placeholder 3"/>
          <p:cNvSpPr>
            <a:spLocks noGrp="1"/>
          </p:cNvSpPr>
          <p:nvPr>
            <p:ph type="ftr" sz="quarter" idx="11"/>
          </p:nvPr>
        </p:nvSpPr>
        <p:spPr/>
        <p:txBody>
          <a:bodyPr/>
          <a:lstStyle/>
          <a:p>
            <a:r>
              <a:rPr lang="en-US" smtClean="0"/>
              <a:t>Creative Common SA</a:t>
            </a:r>
            <a:endParaRPr lang="en-US"/>
          </a:p>
        </p:txBody>
      </p:sp>
      <p:sp>
        <p:nvSpPr>
          <p:cNvPr id="5" name="Slide Number Placeholder 4"/>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2068277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9/16/14</a:t>
            </a:r>
            <a:endParaRPr lang="en-US"/>
          </a:p>
        </p:txBody>
      </p:sp>
      <p:sp>
        <p:nvSpPr>
          <p:cNvPr id="3" name="Footer Placeholder 2"/>
          <p:cNvSpPr>
            <a:spLocks noGrp="1"/>
          </p:cNvSpPr>
          <p:nvPr>
            <p:ph type="ftr" sz="quarter" idx="11"/>
          </p:nvPr>
        </p:nvSpPr>
        <p:spPr/>
        <p:txBody>
          <a:bodyPr/>
          <a:lstStyle/>
          <a:p>
            <a:r>
              <a:rPr lang="en-US" smtClean="0"/>
              <a:t>Creative Common SA</a:t>
            </a:r>
            <a:endParaRPr lang="en-US"/>
          </a:p>
        </p:txBody>
      </p:sp>
      <p:sp>
        <p:nvSpPr>
          <p:cNvPr id="4" name="Slide Number Placeholder 3"/>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923263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9/16/14</a:t>
            </a:r>
            <a:endParaRPr lang="en-US"/>
          </a:p>
        </p:txBody>
      </p:sp>
      <p:sp>
        <p:nvSpPr>
          <p:cNvPr id="6" name="Footer Placeholder 5"/>
          <p:cNvSpPr>
            <a:spLocks noGrp="1"/>
          </p:cNvSpPr>
          <p:nvPr>
            <p:ph type="ftr" sz="quarter" idx="11"/>
          </p:nvPr>
        </p:nvSpPr>
        <p:spPr/>
        <p:txBody>
          <a:bodyPr/>
          <a:lstStyle/>
          <a:p>
            <a:r>
              <a:rPr lang="en-US" smtClean="0"/>
              <a:t>Creative Common SA</a:t>
            </a:r>
            <a:endParaRPr lang="en-US"/>
          </a:p>
        </p:txBody>
      </p:sp>
      <p:sp>
        <p:nvSpPr>
          <p:cNvPr id="7" name="Slide Number Placeholder 6"/>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301076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9/16/14</a:t>
            </a:r>
            <a:endParaRPr lang="en-US"/>
          </a:p>
        </p:txBody>
      </p:sp>
      <p:sp>
        <p:nvSpPr>
          <p:cNvPr id="6" name="Footer Placeholder 5"/>
          <p:cNvSpPr>
            <a:spLocks noGrp="1"/>
          </p:cNvSpPr>
          <p:nvPr>
            <p:ph type="ftr" sz="quarter" idx="11"/>
          </p:nvPr>
        </p:nvSpPr>
        <p:spPr/>
        <p:txBody>
          <a:bodyPr/>
          <a:lstStyle/>
          <a:p>
            <a:r>
              <a:rPr lang="en-US" smtClean="0"/>
              <a:t>Creative Common SA</a:t>
            </a:r>
            <a:endParaRPr lang="en-US"/>
          </a:p>
        </p:txBody>
      </p:sp>
      <p:sp>
        <p:nvSpPr>
          <p:cNvPr id="7" name="Slide Number Placeholder 6"/>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144910256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9/16/14</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Creative Common SA</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968B73-BAA9-8B43-B9A0-F0D59A65CBE2}" type="slidenum">
              <a:rPr lang="en-US" smtClean="0"/>
              <a:t>‹#›</a:t>
            </a:fld>
            <a:endParaRPr lang="en-US"/>
          </a:p>
        </p:txBody>
      </p:sp>
    </p:spTree>
    <p:extLst>
      <p:ext uri="{BB962C8B-B14F-4D97-AF65-F5344CB8AC3E}">
        <p14:creationId xmlns:p14="http://schemas.microsoft.com/office/powerpoint/2010/main" val="3904899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neo4j-contrib/graphgist/wiki"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en.wikipedia.org/wiki/Seven_Bridges_of_K%C3%B6nigsberg" TargetMode="External"/><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en.wikipedia.org/wiki/Graph_(abstract_data_typ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meetup.com/graphdb-baltimore/events/166931952/" TargetMode="Externa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meetup.com/graphdb-baltimore/events/166931952/" TargetMode="Externa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meetup.com/graphdb-baltimore/events/166931952/" TargetMode="Externa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meetup.com/graphdb-baltimore/events/166931952/" TargetMode="Externa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ternetlooks.com/internetandwww.html" TargetMode="Externa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n.wikipedia.org/wiki/NoSQ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s.the451group.com/information_management/files/2012/11/DBlandscape.jpg" TargetMode="Externa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ist.neo4j.org/?f6c747173450505a5a54"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rkuo/GraphGist/tree/master/sfbaymap" TargetMode="External"/><Relationship Id="rId3" Type="http://schemas.openxmlformats.org/officeDocument/2006/relationships/hyperlink" Target="http://glennas.wordpress.com/2011/03/13/understanding-graph-databases-marko-rodriguez/"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Learning Graph Database – </a:t>
            </a:r>
            <a:br>
              <a:rPr lang="en-US" b="1" dirty="0" smtClean="0"/>
            </a:br>
            <a:r>
              <a:rPr lang="en-US" b="1" dirty="0" smtClean="0"/>
              <a:t>Neo4j, Cypher, &amp; </a:t>
            </a:r>
            <a:r>
              <a:rPr lang="en-US" b="1" dirty="0" err="1" smtClean="0"/>
              <a:t>GraphGist</a:t>
            </a:r>
            <a:endParaRPr lang="en-US" b="1" dirty="0"/>
          </a:p>
        </p:txBody>
      </p:sp>
    </p:spTree>
    <p:extLst>
      <p:ext uri="{BB962C8B-B14F-4D97-AF65-F5344CB8AC3E}">
        <p14:creationId xmlns:p14="http://schemas.microsoft.com/office/powerpoint/2010/main" val="518671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Model – version 0.2 – more Objects</a:t>
            </a:r>
            <a:endParaRPr lang="en-US" dirty="0"/>
          </a:p>
        </p:txBody>
      </p:sp>
      <p:pic>
        <p:nvPicPr>
          <p:cNvPr id="7" name="Content Placeholder 6" descr="Screen Shot 2014-08-28 at 1.06.08 AM sfbaymodel2withplaces.png"/>
          <p:cNvPicPr>
            <a:picLocks noGrp="1" noChangeAspect="1"/>
          </p:cNvPicPr>
          <p:nvPr>
            <p:ph idx="1"/>
          </p:nvPr>
        </p:nvPicPr>
        <p:blipFill>
          <a:blip r:embed="rId2">
            <a:extLst>
              <a:ext uri="{28A0092B-C50C-407E-A947-70E740481C1C}">
                <a14:useLocalDpi xmlns:a14="http://schemas.microsoft.com/office/drawing/2010/main" val="0"/>
              </a:ext>
            </a:extLst>
          </a:blip>
          <a:srcRect t="7401" b="7401"/>
          <a:stretch>
            <a:fillRect/>
          </a:stretch>
        </p:blipFill>
        <p:spPr/>
      </p:pic>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10</a:t>
            </a:fld>
            <a:endParaRPr lang="en-US"/>
          </a:p>
        </p:txBody>
      </p:sp>
    </p:spTree>
    <p:extLst>
      <p:ext uri="{BB962C8B-B14F-4D97-AF65-F5344CB8AC3E}">
        <p14:creationId xmlns:p14="http://schemas.microsoft.com/office/powerpoint/2010/main" val="54386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Cypher Statement - </a:t>
            </a:r>
            <a:r>
              <a:rPr lang="en-US" dirty="0" smtClean="0"/>
              <a:t>2</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Add more objects: </a:t>
            </a:r>
          </a:p>
          <a:p>
            <a:pPr lvl="1"/>
            <a:r>
              <a:rPr lang="en-US" dirty="0" smtClean="0"/>
              <a:t>Schools, Airport, Stadium.</a:t>
            </a:r>
          </a:p>
          <a:p>
            <a:r>
              <a:rPr lang="en-US" dirty="0" smtClean="0"/>
              <a:t>Connect them with relationships: </a:t>
            </a:r>
          </a:p>
          <a:p>
            <a:pPr lvl="1"/>
            <a:r>
              <a:rPr lang="en-US" dirty="0" smtClean="0"/>
              <a:t>has.</a:t>
            </a:r>
          </a:p>
          <a:p>
            <a:r>
              <a:rPr lang="en-US" dirty="0" smtClean="0"/>
              <a:t>Use the database to answer some questions</a:t>
            </a:r>
            <a:r>
              <a:rPr lang="en-US" dirty="0" smtClean="0"/>
              <a:t>.</a:t>
            </a:r>
          </a:p>
          <a:p>
            <a:endParaRPr lang="en-US" dirty="0" smtClean="0"/>
          </a:p>
          <a:p>
            <a:pPr marL="0" indent="0">
              <a:buNone/>
            </a:pPr>
            <a:r>
              <a:rPr lang="en-US" sz="1900" dirty="0">
                <a:latin typeface="Monaco"/>
                <a:cs typeface="Monaco"/>
              </a:rPr>
              <a:t>MATCH (n01: City)</a:t>
            </a:r>
          </a:p>
          <a:p>
            <a:pPr marL="0" indent="0">
              <a:buNone/>
            </a:pPr>
            <a:r>
              <a:rPr lang="en-US" sz="1900" dirty="0">
                <a:latin typeface="Monaco"/>
                <a:cs typeface="Monaco"/>
              </a:rPr>
              <a:t>WHERE n01.name = 'Mountain View' </a:t>
            </a:r>
          </a:p>
          <a:p>
            <a:pPr marL="0" indent="0">
              <a:buNone/>
            </a:pPr>
            <a:r>
              <a:rPr lang="en-US" sz="1900" dirty="0">
                <a:latin typeface="Monaco"/>
                <a:cs typeface="Monaco"/>
              </a:rPr>
              <a:t>MERGE (s02:School {name: 'Foothill Community College'}) </a:t>
            </a:r>
          </a:p>
          <a:p>
            <a:pPr marL="0" indent="0">
              <a:buNone/>
            </a:pPr>
            <a:r>
              <a:rPr lang="en-US" sz="1900" dirty="0">
                <a:latin typeface="Monaco"/>
                <a:cs typeface="Monaco"/>
              </a:rPr>
              <a:t>MERGE (n01)-[:has]-&gt;(s02)                    	</a:t>
            </a:r>
          </a:p>
          <a:p>
            <a:pPr marL="0" indent="0">
              <a:buNone/>
            </a:pPr>
            <a:r>
              <a:rPr lang="en-US" sz="1900" dirty="0">
                <a:latin typeface="Monaco"/>
                <a:cs typeface="Monaco"/>
              </a:rPr>
              <a:t>RETURN</a:t>
            </a:r>
          </a:p>
          <a:p>
            <a:pPr marL="0" indent="0">
              <a:buNone/>
            </a:pPr>
            <a:r>
              <a:rPr lang="en-US" sz="1900" dirty="0">
                <a:latin typeface="Monaco"/>
                <a:cs typeface="Monaco"/>
              </a:rPr>
              <a:t>	n01, s02</a:t>
            </a:r>
          </a:p>
          <a:p>
            <a:endParaRPr lang="en-US"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11</a:t>
            </a:fld>
            <a:endParaRPr lang="en-US"/>
          </a:p>
        </p:txBody>
      </p:sp>
    </p:spTree>
    <p:extLst>
      <p:ext uri="{BB962C8B-B14F-4D97-AF65-F5344CB8AC3E}">
        <p14:creationId xmlns:p14="http://schemas.microsoft.com/office/powerpoint/2010/main" val="924891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3562"/>
            <a:ext cx="8229600" cy="1143000"/>
          </a:xfrm>
        </p:spPr>
        <p:txBody>
          <a:bodyPr/>
          <a:lstStyle/>
          <a:p>
            <a:r>
              <a:rPr lang="en-US" dirty="0" smtClean="0"/>
              <a:t>Model – version 0.3 – More Links</a:t>
            </a:r>
            <a:endParaRPr lang="en-US"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12</a:t>
            </a:fld>
            <a:endParaRPr lang="en-US"/>
          </a:p>
        </p:txBody>
      </p:sp>
      <p:pic>
        <p:nvPicPr>
          <p:cNvPr id="7" name="Picture 6" descr="Screen Shot 2014-08-29 at 2.28.39 PM sfbaymodel3traint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300" y="1283290"/>
            <a:ext cx="6607400" cy="5574709"/>
          </a:xfrm>
          <a:prstGeom prst="rect">
            <a:avLst/>
          </a:prstGeom>
        </p:spPr>
      </p:pic>
    </p:spTree>
    <p:extLst>
      <p:ext uri="{BB962C8B-B14F-4D97-AF65-F5344CB8AC3E}">
        <p14:creationId xmlns:p14="http://schemas.microsoft.com/office/powerpoint/2010/main" val="54386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Cypher Statement - </a:t>
            </a:r>
            <a:r>
              <a:rPr lang="en-US" dirty="0" smtClean="0"/>
              <a:t>3</a:t>
            </a:r>
            <a:endParaRPr lang="en-US" dirty="0"/>
          </a:p>
        </p:txBody>
      </p:sp>
      <p:sp>
        <p:nvSpPr>
          <p:cNvPr id="3" name="Content Placeholder 2"/>
          <p:cNvSpPr>
            <a:spLocks noGrp="1"/>
          </p:cNvSpPr>
          <p:nvPr>
            <p:ph idx="1"/>
          </p:nvPr>
        </p:nvSpPr>
        <p:spPr/>
        <p:txBody>
          <a:bodyPr>
            <a:normAutofit/>
          </a:bodyPr>
          <a:lstStyle/>
          <a:p>
            <a:r>
              <a:rPr lang="en-US" dirty="0" smtClean="0"/>
              <a:t>Add </a:t>
            </a:r>
            <a:r>
              <a:rPr lang="en-US" dirty="0" err="1" smtClean="0"/>
              <a:t>train_to</a:t>
            </a:r>
            <a:r>
              <a:rPr lang="en-US" dirty="0" smtClean="0"/>
              <a:t> for city to city with property: distance.</a:t>
            </a:r>
          </a:p>
          <a:p>
            <a:r>
              <a:rPr lang="en-US" dirty="0" smtClean="0"/>
              <a:t>Find the shortest path between 2 cities.</a:t>
            </a:r>
          </a:p>
          <a:p>
            <a:r>
              <a:rPr lang="en-US" dirty="0" smtClean="0"/>
              <a:t>Review algorithms: </a:t>
            </a:r>
            <a:r>
              <a:rPr lang="en-US" dirty="0" err="1" smtClean="0"/>
              <a:t>shortestPath</a:t>
            </a:r>
            <a:r>
              <a:rPr lang="en-US" dirty="0" smtClean="0"/>
              <a:t>.</a:t>
            </a:r>
          </a:p>
          <a:p>
            <a:endParaRPr lang="en-US" dirty="0"/>
          </a:p>
          <a:p>
            <a:pPr marL="0" indent="0">
              <a:buNone/>
            </a:pPr>
            <a:r>
              <a:rPr lang="en-US" sz="1600" dirty="0">
                <a:latin typeface="Monaco"/>
                <a:cs typeface="Monaco"/>
              </a:rPr>
              <a:t>MATCH (n01:City {name: 'Mountain View'}),</a:t>
            </a:r>
          </a:p>
          <a:p>
            <a:pPr marL="0" indent="0">
              <a:buNone/>
            </a:pPr>
            <a:r>
              <a:rPr lang="en-US" sz="1600" dirty="0">
                <a:latin typeface="Monaco"/>
                <a:cs typeface="Monaco"/>
              </a:rPr>
              <a:t>      (n02:City {name: 'Palo Alto'})</a:t>
            </a:r>
          </a:p>
          <a:p>
            <a:pPr marL="0" indent="0">
              <a:buNone/>
            </a:pPr>
            <a:r>
              <a:rPr lang="en-US" sz="1600" dirty="0">
                <a:latin typeface="Monaco"/>
                <a:cs typeface="Monaco"/>
              </a:rPr>
              <a:t>MERGE (n01)-[:</a:t>
            </a:r>
            <a:r>
              <a:rPr lang="en-US" sz="1600" dirty="0" err="1">
                <a:latin typeface="Monaco"/>
                <a:cs typeface="Monaco"/>
              </a:rPr>
              <a:t>train_to</a:t>
            </a:r>
            <a:r>
              <a:rPr lang="en-US" sz="1600" dirty="0">
                <a:latin typeface="Monaco"/>
                <a:cs typeface="Monaco"/>
              </a:rPr>
              <a:t> {distance: 5.4}]-&gt;(n02) </a:t>
            </a:r>
            <a:r>
              <a:rPr lang="en-US" sz="1600" dirty="0" smtClean="0">
                <a:latin typeface="Monaco"/>
                <a:cs typeface="Monaco"/>
              </a:rPr>
              <a:t>/</a:t>
            </a:r>
            <a:r>
              <a:rPr lang="en-US" sz="1600" dirty="0">
                <a:latin typeface="Monaco"/>
                <a:cs typeface="Monaco"/>
              </a:rPr>
              <a:t>/ drop 0.1 mile</a:t>
            </a:r>
          </a:p>
          <a:p>
            <a:pPr marL="0" indent="0">
              <a:buNone/>
            </a:pPr>
            <a:r>
              <a:rPr lang="en-US" sz="1600" dirty="0">
                <a:latin typeface="Monaco"/>
                <a:cs typeface="Monaco"/>
              </a:rPr>
              <a:t>MERGE (n02)-[:</a:t>
            </a:r>
            <a:r>
              <a:rPr lang="en-US" sz="1600" dirty="0" err="1">
                <a:latin typeface="Monaco"/>
                <a:cs typeface="Monaco"/>
              </a:rPr>
              <a:t>train_to</a:t>
            </a:r>
            <a:r>
              <a:rPr lang="en-US" sz="1600" dirty="0">
                <a:latin typeface="Monaco"/>
                <a:cs typeface="Monaco"/>
              </a:rPr>
              <a:t> {distance: 5.4}]-&gt;(n01)</a:t>
            </a:r>
          </a:p>
          <a:p>
            <a:endParaRPr lang="en-US"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13</a:t>
            </a:fld>
            <a:endParaRPr lang="en-US"/>
          </a:p>
        </p:txBody>
      </p:sp>
    </p:spTree>
    <p:extLst>
      <p:ext uri="{BB962C8B-B14F-4D97-AF65-F5344CB8AC3E}">
        <p14:creationId xmlns:p14="http://schemas.microsoft.com/office/powerpoint/2010/main" val="54386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b="1" dirty="0" smtClean="0"/>
              <a:t>Demo</a:t>
            </a:r>
            <a:endParaRPr lang="en-US" b="1" dirty="0"/>
          </a:p>
        </p:txBody>
      </p:sp>
      <p:sp>
        <p:nvSpPr>
          <p:cNvPr id="8" name="Subtitle 7"/>
          <p:cNvSpPr>
            <a:spLocks noGrp="1"/>
          </p:cNvSpPr>
          <p:nvPr>
            <p:ph type="subTitle" idx="1"/>
          </p:nvPr>
        </p:nvSpPr>
        <p:spPr/>
        <p:txBody>
          <a:bodyPr>
            <a:normAutofit lnSpcReduction="10000"/>
          </a:bodyPr>
          <a:lstStyle/>
          <a:p>
            <a:r>
              <a:rPr lang="en-US" sz="1600" dirty="0" smtClean="0">
                <a:solidFill>
                  <a:srgbClr val="0000FF"/>
                </a:solidFill>
                <a:latin typeface="Monaco"/>
                <a:cs typeface="Monaco"/>
              </a:rPr>
              <a:t>Local -&gt;</a:t>
            </a:r>
            <a:r>
              <a:rPr lang="en-US" sz="1600" dirty="0" smtClean="0">
                <a:solidFill>
                  <a:srgbClr val="3366FF"/>
                </a:solidFill>
                <a:latin typeface="Monaco"/>
                <a:cs typeface="Monaco"/>
              </a:rPr>
              <a:t> </a:t>
            </a:r>
          </a:p>
          <a:p>
            <a:r>
              <a:rPr lang="en-US" sz="1600" dirty="0" smtClean="0">
                <a:latin typeface="Monaco"/>
                <a:cs typeface="Monaco"/>
              </a:rPr>
              <a:t>~ </a:t>
            </a:r>
            <a:r>
              <a:rPr lang="en-US" sz="1600" dirty="0">
                <a:latin typeface="Monaco"/>
                <a:cs typeface="Monaco"/>
              </a:rPr>
              <a:t>» cd ~/Tools/neo4j-community-2.1.3</a:t>
            </a:r>
          </a:p>
          <a:p>
            <a:r>
              <a:rPr lang="en-US" sz="1600" dirty="0" smtClean="0">
                <a:latin typeface="Monaco"/>
                <a:cs typeface="Monaco"/>
              </a:rPr>
              <a:t>Tools</a:t>
            </a:r>
            <a:r>
              <a:rPr lang="en-US" sz="1600" dirty="0">
                <a:latin typeface="Monaco"/>
                <a:cs typeface="Monaco"/>
              </a:rPr>
              <a:t>/neo4j-community-2.1.3 » ./bin/neo4j </a:t>
            </a:r>
            <a:r>
              <a:rPr lang="en-US" sz="1600" dirty="0" smtClean="0">
                <a:latin typeface="Monaco"/>
                <a:cs typeface="Monaco"/>
              </a:rPr>
              <a:t>start</a:t>
            </a:r>
          </a:p>
          <a:p>
            <a:r>
              <a:rPr lang="en-US" sz="1600" dirty="0" smtClean="0">
                <a:solidFill>
                  <a:srgbClr val="0000FF"/>
                </a:solidFill>
                <a:latin typeface="Monaco"/>
                <a:cs typeface="Monaco"/>
              </a:rPr>
              <a:t>Browser -&gt; </a:t>
            </a:r>
          </a:p>
          <a:p>
            <a:r>
              <a:rPr lang="en-US" sz="1600" dirty="0" smtClean="0">
                <a:latin typeface="Monaco"/>
                <a:cs typeface="Monaco"/>
              </a:rPr>
              <a:t>localhost:7474</a:t>
            </a:r>
          </a:p>
          <a:p>
            <a:r>
              <a:rPr lang="en-US" sz="1600" dirty="0">
                <a:latin typeface="Monaco"/>
                <a:cs typeface="Monaco"/>
                <a:hlinkClick r:id="rId2"/>
              </a:rPr>
              <a:t>GraphGist Site</a:t>
            </a:r>
            <a:r>
              <a:rPr lang="en-US" sz="1600" dirty="0">
                <a:latin typeface="Monaco"/>
                <a:cs typeface="Monaco"/>
              </a:rPr>
              <a:t> -&gt; Education: SF bay map</a:t>
            </a:r>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14</a:t>
            </a:fld>
            <a:endParaRPr lang="en-US"/>
          </a:p>
        </p:txBody>
      </p:sp>
    </p:spTree>
    <p:extLst>
      <p:ext uri="{BB962C8B-B14F-4D97-AF65-F5344CB8AC3E}">
        <p14:creationId xmlns:p14="http://schemas.microsoft.com/office/powerpoint/2010/main" val="15651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 &amp; Export to </a:t>
            </a:r>
            <a:r>
              <a:rPr lang="en-US" dirty="0" err="1" smtClean="0"/>
              <a:t>Gephi</a:t>
            </a:r>
            <a:endParaRPr lang="en-US"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15</a:t>
            </a:fld>
            <a:endParaRPr lang="en-US"/>
          </a:p>
        </p:txBody>
      </p:sp>
      <p:pic>
        <p:nvPicPr>
          <p:cNvPr id="7" name="Picture 6"/>
          <p:cNvPicPr>
            <a:picLocks noChangeAspect="1"/>
          </p:cNvPicPr>
          <p:nvPr/>
        </p:nvPicPr>
        <p:blipFill>
          <a:blip r:embed="rId2"/>
          <a:stretch>
            <a:fillRect/>
          </a:stretch>
        </p:blipFill>
        <p:spPr>
          <a:xfrm>
            <a:off x="0" y="1993900"/>
            <a:ext cx="9144000" cy="2865840"/>
          </a:xfrm>
          <a:prstGeom prst="rect">
            <a:avLst/>
          </a:prstGeom>
        </p:spPr>
      </p:pic>
    </p:spTree>
    <p:extLst>
      <p:ext uri="{BB962C8B-B14F-4D97-AF65-F5344CB8AC3E}">
        <p14:creationId xmlns:p14="http://schemas.microsoft.com/office/powerpoint/2010/main" val="3137448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110"/>
            <a:ext cx="8229600" cy="1143000"/>
          </a:xfrm>
        </p:spPr>
        <p:txBody>
          <a:bodyPr/>
          <a:lstStyle/>
          <a:p>
            <a:r>
              <a:rPr lang="en-US" dirty="0" smtClean="0"/>
              <a:t>Analysis with </a:t>
            </a:r>
            <a:r>
              <a:rPr lang="en-US" dirty="0" err="1" smtClean="0"/>
              <a:t>Gephi</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16</a:t>
            </a:fld>
            <a:endParaRPr lang="en-US"/>
          </a:p>
        </p:txBody>
      </p:sp>
      <p:pic>
        <p:nvPicPr>
          <p:cNvPr id="7" name="Picture 6"/>
          <p:cNvPicPr>
            <a:picLocks noChangeAspect="1"/>
          </p:cNvPicPr>
          <p:nvPr/>
        </p:nvPicPr>
        <p:blipFill>
          <a:blip r:embed="rId2"/>
          <a:stretch>
            <a:fillRect/>
          </a:stretch>
        </p:blipFill>
        <p:spPr>
          <a:xfrm>
            <a:off x="0" y="1143000"/>
            <a:ext cx="9144000" cy="5715000"/>
          </a:xfrm>
          <a:prstGeom prst="rect">
            <a:avLst/>
          </a:prstGeom>
        </p:spPr>
      </p:pic>
    </p:spTree>
    <p:extLst>
      <p:ext uri="{BB962C8B-B14F-4D97-AF65-F5344CB8AC3E}">
        <p14:creationId xmlns:p14="http://schemas.microsoft.com/office/powerpoint/2010/main" val="2213864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Backup and Reference Slides</a:t>
            </a:r>
            <a:endParaRPr lang="en-US" dirty="0"/>
          </a:p>
        </p:txBody>
      </p:sp>
      <p:sp>
        <p:nvSpPr>
          <p:cNvPr id="2" name="Date Placeholder 1"/>
          <p:cNvSpPr>
            <a:spLocks noGrp="1"/>
          </p:cNvSpPr>
          <p:nvPr>
            <p:ph type="dt" sz="half" idx="10"/>
          </p:nvPr>
        </p:nvSpPr>
        <p:spPr/>
        <p:txBody>
          <a:bodyPr/>
          <a:lstStyle/>
          <a:p>
            <a:r>
              <a:rPr lang="en-US" smtClean="0"/>
              <a:t>9/16/14</a:t>
            </a:r>
            <a:endParaRPr lang="en-US"/>
          </a:p>
        </p:txBody>
      </p:sp>
      <p:sp>
        <p:nvSpPr>
          <p:cNvPr id="3" name="Footer Placeholder 2"/>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17</a:t>
            </a:fld>
            <a:endParaRPr lang="en-US"/>
          </a:p>
        </p:txBody>
      </p:sp>
    </p:spTree>
    <p:extLst>
      <p:ext uri="{BB962C8B-B14F-4D97-AF65-F5344CB8AC3E}">
        <p14:creationId xmlns:p14="http://schemas.microsoft.com/office/powerpoint/2010/main" val="4112775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Seven Bridges of </a:t>
            </a:r>
            <a:r>
              <a:rPr lang="en-US" dirty="0" smtClean="0"/>
              <a:t>Konigsberg</a:t>
            </a:r>
            <a:br>
              <a:rPr lang="en-US" dirty="0" smtClean="0"/>
            </a:br>
            <a:r>
              <a:rPr lang="en-US" sz="1600" dirty="0"/>
              <a:t>(</a:t>
            </a:r>
            <a:r>
              <a:rPr lang="en-US" sz="1600" dirty="0">
                <a:hlinkClick r:id="rId3"/>
              </a:rPr>
              <a:t>http://en.wikipedia.org/wiki/Seven_Bridges_of_K%C3%B6nigsberg</a:t>
            </a:r>
            <a:r>
              <a:rPr lang="en-US" sz="1600" dirty="0" smtClean="0"/>
              <a:t>) </a:t>
            </a:r>
            <a:endParaRPr lang="en-US"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18</a:t>
            </a:fld>
            <a:endParaRPr lang="en-US"/>
          </a:p>
        </p:txBody>
      </p:sp>
      <p:pic>
        <p:nvPicPr>
          <p:cNvPr id="8" name="Content Placeholder 7"/>
          <p:cNvPicPr>
            <a:picLocks noGrp="1" noChangeAspect="1"/>
          </p:cNvPicPr>
          <p:nvPr>
            <p:ph idx="1"/>
          </p:nvPr>
        </p:nvPicPr>
        <p:blipFill>
          <a:blip r:embed="rId4"/>
          <a:srcRect t="15107" b="15107"/>
          <a:stretch>
            <a:fillRect/>
          </a:stretch>
        </p:blipFill>
        <p:spPr/>
      </p:pic>
    </p:spTree>
    <p:extLst>
      <p:ext uri="{BB962C8B-B14F-4D97-AF65-F5344CB8AC3E}">
        <p14:creationId xmlns:p14="http://schemas.microsoft.com/office/powerpoint/2010/main" val="2244808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p:cNvPicPr>
            <a:picLocks noChangeAspect="1" noChangeArrowheads="1"/>
          </p:cNvPicPr>
          <p:nvPr/>
        </p:nvPicPr>
        <p:blipFill>
          <a:blip r:embed="rId3">
            <a:extLst>
              <a:ext uri="{28A0092B-C50C-407E-A947-70E740481C1C}">
                <a14:useLocalDpi xmlns:a14="http://schemas.microsoft.com/office/drawing/2010/main" val="0"/>
              </a:ext>
            </a:extLst>
          </a:blip>
          <a:srcRect l="21510" t="33319" r="23383" b="2855"/>
          <a:stretch>
            <a:fillRect/>
          </a:stretch>
        </p:blipFill>
        <p:spPr bwMode="auto">
          <a:xfrm>
            <a:off x="759024" y="654844"/>
            <a:ext cx="7617023" cy="5512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nvGrpSpPr>
          <p:cNvPr id="32791" name="Group 23"/>
          <p:cNvGrpSpPr>
            <a:grpSpLocks/>
          </p:cNvGrpSpPr>
          <p:nvPr/>
        </p:nvGrpSpPr>
        <p:grpSpPr bwMode="auto">
          <a:xfrm>
            <a:off x="1946672" y="1339453"/>
            <a:ext cx="5658074" cy="4588372"/>
            <a:chOff x="0" y="0"/>
            <a:chExt cx="5069" cy="3083"/>
          </a:xfrm>
        </p:grpSpPr>
        <p:grpSp>
          <p:nvGrpSpPr>
            <p:cNvPr id="33801" name="Group 4"/>
            <p:cNvGrpSpPr>
              <a:grpSpLocks/>
            </p:cNvGrpSpPr>
            <p:nvPr/>
          </p:nvGrpSpPr>
          <p:grpSpPr bwMode="auto">
            <a:xfrm>
              <a:off x="626" y="-87"/>
              <a:ext cx="966" cy="1125"/>
              <a:chOff x="0" y="0"/>
              <a:chExt cx="966" cy="1125"/>
            </a:xfrm>
          </p:grpSpPr>
          <p:sp>
            <p:nvSpPr>
              <p:cNvPr id="33820" name="Oval 2"/>
              <p:cNvSpPr>
                <a:spLocks/>
              </p:cNvSpPr>
              <p:nvPr/>
            </p:nvSpPr>
            <p:spPr bwMode="auto">
              <a:xfrm rot="1760965">
                <a:off x="269" y="139"/>
                <a:ext cx="432" cy="84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endParaRPr lang="en-US"/>
              </a:p>
            </p:txBody>
          </p:sp>
          <p:pic>
            <p:nvPicPr>
              <p:cNvPr id="33821"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760965">
                <a:off x="203" y="74"/>
                <a:ext cx="56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33802" name="Group 7"/>
            <p:cNvGrpSpPr>
              <a:grpSpLocks/>
            </p:cNvGrpSpPr>
            <p:nvPr/>
          </p:nvGrpSpPr>
          <p:grpSpPr bwMode="auto">
            <a:xfrm>
              <a:off x="2099" y="-5"/>
              <a:ext cx="898" cy="1118"/>
              <a:chOff x="0" y="0"/>
              <a:chExt cx="898" cy="1119"/>
            </a:xfrm>
          </p:grpSpPr>
          <p:sp>
            <p:nvSpPr>
              <p:cNvPr id="33818" name="Oval 5"/>
              <p:cNvSpPr>
                <a:spLocks/>
              </p:cNvSpPr>
              <p:nvPr/>
            </p:nvSpPr>
            <p:spPr bwMode="auto">
              <a:xfrm rot="9451121">
                <a:off x="238" y="141"/>
                <a:ext cx="432" cy="84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endParaRPr lang="en-US"/>
              </a:p>
            </p:txBody>
          </p:sp>
          <p:pic>
            <p:nvPicPr>
              <p:cNvPr id="33819" name="Picture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348879">
                <a:off x="165" y="71"/>
                <a:ext cx="568"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33803" name="Group 10"/>
            <p:cNvGrpSpPr>
              <a:grpSpLocks/>
            </p:cNvGrpSpPr>
            <p:nvPr/>
          </p:nvGrpSpPr>
          <p:grpSpPr bwMode="auto">
            <a:xfrm>
              <a:off x="3772" y="212"/>
              <a:ext cx="953" cy="824"/>
              <a:chOff x="0" y="0"/>
              <a:chExt cx="952" cy="823"/>
            </a:xfrm>
          </p:grpSpPr>
          <p:sp>
            <p:nvSpPr>
              <p:cNvPr id="33816" name="Oval 8"/>
              <p:cNvSpPr>
                <a:spLocks/>
              </p:cNvSpPr>
              <p:nvPr/>
            </p:nvSpPr>
            <p:spPr bwMode="auto">
              <a:xfrm rot="6308784">
                <a:off x="229" y="63"/>
                <a:ext cx="496" cy="68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endParaRPr lang="en-US"/>
              </a:p>
            </p:txBody>
          </p:sp>
          <p:pic>
            <p:nvPicPr>
              <p:cNvPr id="33817" name="Picture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908785">
                <a:off x="68" y="95"/>
                <a:ext cx="816"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33804" name="Group 13"/>
            <p:cNvGrpSpPr>
              <a:grpSpLocks/>
            </p:cNvGrpSpPr>
            <p:nvPr/>
          </p:nvGrpSpPr>
          <p:grpSpPr bwMode="auto">
            <a:xfrm>
              <a:off x="3596" y="716"/>
              <a:ext cx="1038" cy="999"/>
              <a:chOff x="0" y="0"/>
              <a:chExt cx="1038" cy="999"/>
            </a:xfrm>
          </p:grpSpPr>
          <p:sp>
            <p:nvSpPr>
              <p:cNvPr id="33814" name="Oval 11"/>
              <p:cNvSpPr>
                <a:spLocks/>
              </p:cNvSpPr>
              <p:nvPr/>
            </p:nvSpPr>
            <p:spPr bwMode="auto">
              <a:xfrm rot="-3198019">
                <a:off x="271" y="161"/>
                <a:ext cx="496" cy="68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endParaRPr lang="en-US"/>
              </a:p>
            </p:txBody>
          </p:sp>
          <p:pic>
            <p:nvPicPr>
              <p:cNvPr id="33815" name="Picture 1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201981">
                <a:off x="107" y="183"/>
                <a:ext cx="824"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33805" name="Group 16"/>
            <p:cNvGrpSpPr>
              <a:grpSpLocks/>
            </p:cNvGrpSpPr>
            <p:nvPr/>
          </p:nvGrpSpPr>
          <p:grpSpPr bwMode="auto">
            <a:xfrm>
              <a:off x="4366" y="2216"/>
              <a:ext cx="786" cy="950"/>
              <a:chOff x="0" y="0"/>
              <a:chExt cx="785" cy="950"/>
            </a:xfrm>
          </p:grpSpPr>
          <p:sp>
            <p:nvSpPr>
              <p:cNvPr id="33812" name="Oval 14"/>
              <p:cNvSpPr>
                <a:spLocks/>
              </p:cNvSpPr>
              <p:nvPr/>
            </p:nvSpPr>
            <p:spPr bwMode="auto">
              <a:xfrm rot="1304263">
                <a:off x="196" y="131"/>
                <a:ext cx="392" cy="68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endParaRPr lang="en-US"/>
              </a:p>
            </p:txBody>
          </p:sp>
          <p:pic>
            <p:nvPicPr>
              <p:cNvPr id="33813" name="Picture 1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304263">
                <a:off x="132" y="67"/>
                <a:ext cx="520"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33806" name="Group 19"/>
            <p:cNvGrpSpPr>
              <a:grpSpLocks/>
            </p:cNvGrpSpPr>
            <p:nvPr/>
          </p:nvGrpSpPr>
          <p:grpSpPr bwMode="auto">
            <a:xfrm>
              <a:off x="1045" y="1216"/>
              <a:ext cx="670" cy="903"/>
              <a:chOff x="0" y="0"/>
              <a:chExt cx="670" cy="902"/>
            </a:xfrm>
          </p:grpSpPr>
          <p:sp>
            <p:nvSpPr>
              <p:cNvPr id="33810" name="Oval 17"/>
              <p:cNvSpPr>
                <a:spLocks/>
              </p:cNvSpPr>
              <p:nvPr/>
            </p:nvSpPr>
            <p:spPr bwMode="auto">
              <a:xfrm rot="-679835">
                <a:off x="139" y="107"/>
                <a:ext cx="392" cy="68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endParaRPr lang="en-US"/>
              </a:p>
            </p:txBody>
          </p:sp>
          <p:pic>
            <p:nvPicPr>
              <p:cNvPr id="33811" name="Picture 1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679835">
                <a:off x="75" y="43"/>
                <a:ext cx="520"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33807" name="Group 22"/>
            <p:cNvGrpSpPr>
              <a:grpSpLocks/>
            </p:cNvGrpSpPr>
            <p:nvPr/>
          </p:nvGrpSpPr>
          <p:grpSpPr bwMode="auto">
            <a:xfrm>
              <a:off x="-84" y="1210"/>
              <a:ext cx="698" cy="914"/>
              <a:chOff x="0" y="0"/>
              <a:chExt cx="698" cy="914"/>
            </a:xfrm>
          </p:grpSpPr>
          <p:sp>
            <p:nvSpPr>
              <p:cNvPr id="33808" name="Oval 20"/>
              <p:cNvSpPr>
                <a:spLocks/>
              </p:cNvSpPr>
              <p:nvPr/>
            </p:nvSpPr>
            <p:spPr bwMode="auto">
              <a:xfrm rot="-10015378">
                <a:off x="157" y="114"/>
                <a:ext cx="392" cy="68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endParaRPr lang="en-US"/>
              </a:p>
            </p:txBody>
          </p:sp>
          <p:pic>
            <p:nvPicPr>
              <p:cNvPr id="33809" name="Picture 2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784621">
                <a:off x="85" y="49"/>
                <a:ext cx="528"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sp>
        <p:nvSpPr>
          <p:cNvPr id="33795" name="Rectangle 24"/>
          <p:cNvSpPr>
            <a:spLocks/>
          </p:cNvSpPr>
          <p:nvPr/>
        </p:nvSpPr>
        <p:spPr bwMode="auto">
          <a:xfrm>
            <a:off x="2646537" y="254407"/>
            <a:ext cx="25403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solidFill>
                  <a:schemeClr val="tx1"/>
                </a:solidFill>
                <a:ea typeface="ＭＳ Ｐゴシック" charset="0"/>
                <a:cs typeface="ＭＳ Ｐゴシック" charset="0"/>
              </a:rPr>
              <a:t>Königsberg (Prussia) - 1736</a:t>
            </a:r>
          </a:p>
        </p:txBody>
      </p:sp>
      <p:grpSp>
        <p:nvGrpSpPr>
          <p:cNvPr id="32797" name="Group 29"/>
          <p:cNvGrpSpPr>
            <a:grpSpLocks/>
          </p:cNvGrpSpPr>
          <p:nvPr/>
        </p:nvGrpSpPr>
        <p:grpSpPr bwMode="auto">
          <a:xfrm>
            <a:off x="3571875" y="809625"/>
            <a:ext cx="4330898" cy="4583906"/>
            <a:chOff x="0" y="0"/>
            <a:chExt cx="3880" cy="3080"/>
          </a:xfrm>
        </p:grpSpPr>
        <p:sp>
          <p:nvSpPr>
            <p:cNvPr id="32793" name="Oval 25"/>
            <p:cNvSpPr>
              <a:spLocks/>
            </p:cNvSpPr>
            <p:nvPr/>
          </p:nvSpPr>
          <p:spPr bwMode="auto">
            <a:xfrm>
              <a:off x="1400" y="0"/>
              <a:ext cx="640" cy="640"/>
            </a:xfrm>
            <a:prstGeom prst="ellipse">
              <a:avLst/>
            </a:prstGeom>
            <a:noFill/>
            <a:ln w="101600" cap="flat">
              <a:solidFill>
                <a:schemeClr val="tx1">
                  <a:alpha val="70000"/>
                </a:schemeClr>
              </a:solidFill>
              <a:prstDash val="solid"/>
              <a:miter lim="800000"/>
              <a:headEnd type="none" w="med" len="med"/>
              <a:tailEnd type="none" w="med" len="med"/>
            </a:ln>
            <a:effectLst>
              <a:outerShdw blurRad="38100" dist="12699" dir="54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txBody>
            <a:bodyPr lIns="0" tIns="0" rIns="0" bIns="0" anchor="ctr"/>
            <a:lstStyle/>
            <a:p>
              <a:pPr>
                <a:defRPr/>
              </a:pPr>
              <a:r>
                <a:rPr lang="en-US" sz="3500">
                  <a:effectLst>
                    <a:outerShdw blurRad="38100" dist="38100" dir="2700000" algn="tl">
                      <a:srgbClr val="DDDDDD"/>
                    </a:outerShdw>
                  </a:effectLst>
                  <a:ea typeface="ＭＳ Ｐゴシック" charset="0"/>
                  <a:cs typeface="Gill Sans" charset="0"/>
                </a:rPr>
                <a:t>A</a:t>
              </a:r>
            </a:p>
          </p:txBody>
        </p:sp>
        <p:sp>
          <p:nvSpPr>
            <p:cNvPr id="32794" name="Oval 26"/>
            <p:cNvSpPr>
              <a:spLocks/>
            </p:cNvSpPr>
            <p:nvPr/>
          </p:nvSpPr>
          <p:spPr bwMode="auto">
            <a:xfrm>
              <a:off x="200" y="1112"/>
              <a:ext cx="640" cy="640"/>
            </a:xfrm>
            <a:prstGeom prst="ellipse">
              <a:avLst/>
            </a:prstGeom>
            <a:noFill/>
            <a:ln w="101600" cap="flat">
              <a:solidFill>
                <a:schemeClr val="tx1">
                  <a:alpha val="70000"/>
                </a:schemeClr>
              </a:solidFill>
              <a:prstDash val="solid"/>
              <a:miter lim="800000"/>
              <a:headEnd type="none" w="med" len="med"/>
              <a:tailEnd type="none" w="med" len="med"/>
            </a:ln>
            <a:effectLst>
              <a:outerShdw blurRad="38100" dist="12699" dir="54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txBody>
            <a:bodyPr lIns="0" tIns="0" rIns="0" bIns="0" anchor="ctr"/>
            <a:lstStyle/>
            <a:p>
              <a:pPr>
                <a:defRPr/>
              </a:pPr>
              <a:r>
                <a:rPr lang="en-US" sz="3500">
                  <a:effectLst>
                    <a:outerShdw blurRad="38100" dist="38100" dir="2700000" algn="tl">
                      <a:srgbClr val="DDDDDD"/>
                    </a:outerShdw>
                  </a:effectLst>
                  <a:ea typeface="ＭＳ Ｐゴシック" charset="0"/>
                  <a:cs typeface="Gill Sans" charset="0"/>
                </a:rPr>
                <a:t>B</a:t>
              </a:r>
            </a:p>
          </p:txBody>
        </p:sp>
        <p:sp>
          <p:nvSpPr>
            <p:cNvPr id="32795" name="Oval 27"/>
            <p:cNvSpPr>
              <a:spLocks/>
            </p:cNvSpPr>
            <p:nvPr/>
          </p:nvSpPr>
          <p:spPr bwMode="auto">
            <a:xfrm>
              <a:off x="0" y="2440"/>
              <a:ext cx="640" cy="640"/>
            </a:xfrm>
            <a:prstGeom prst="ellipse">
              <a:avLst/>
            </a:prstGeom>
            <a:noFill/>
            <a:ln w="101600" cap="flat">
              <a:solidFill>
                <a:schemeClr val="tx1">
                  <a:alpha val="70000"/>
                </a:schemeClr>
              </a:solidFill>
              <a:prstDash val="solid"/>
              <a:miter lim="800000"/>
              <a:headEnd type="none" w="med" len="med"/>
              <a:tailEnd type="none" w="med" len="med"/>
            </a:ln>
            <a:effectLst>
              <a:outerShdw blurRad="38100" dist="12699" dir="54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txBody>
            <a:bodyPr lIns="0" tIns="0" rIns="0" bIns="0" anchor="ctr"/>
            <a:lstStyle/>
            <a:p>
              <a:pPr>
                <a:defRPr/>
              </a:pPr>
              <a:r>
                <a:rPr lang="en-US" sz="3500">
                  <a:effectLst>
                    <a:outerShdw blurRad="38100" dist="38100" dir="2700000" algn="tl">
                      <a:srgbClr val="DDDDDD"/>
                    </a:outerShdw>
                  </a:effectLst>
                  <a:ea typeface="ＭＳ Ｐゴシック" charset="0"/>
                  <a:cs typeface="Gill Sans" charset="0"/>
                </a:rPr>
                <a:t>D</a:t>
              </a:r>
            </a:p>
          </p:txBody>
        </p:sp>
        <p:sp>
          <p:nvSpPr>
            <p:cNvPr id="32796" name="Oval 28"/>
            <p:cNvSpPr>
              <a:spLocks/>
            </p:cNvSpPr>
            <p:nvPr/>
          </p:nvSpPr>
          <p:spPr bwMode="auto">
            <a:xfrm>
              <a:off x="3240" y="1520"/>
              <a:ext cx="640" cy="640"/>
            </a:xfrm>
            <a:prstGeom prst="ellipse">
              <a:avLst/>
            </a:prstGeom>
            <a:noFill/>
            <a:ln w="101600" cap="flat">
              <a:solidFill>
                <a:schemeClr val="tx1">
                  <a:alpha val="70000"/>
                </a:schemeClr>
              </a:solidFill>
              <a:prstDash val="solid"/>
              <a:miter lim="800000"/>
              <a:headEnd type="none" w="med" len="med"/>
              <a:tailEnd type="none" w="med" len="med"/>
            </a:ln>
            <a:effectLst>
              <a:outerShdw blurRad="38100" dist="12699" dir="54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txBody>
            <a:bodyPr lIns="0" tIns="0" rIns="0" bIns="0" anchor="ctr"/>
            <a:lstStyle/>
            <a:p>
              <a:pPr>
                <a:defRPr/>
              </a:pPr>
              <a:r>
                <a:rPr lang="en-US" sz="3500">
                  <a:effectLst>
                    <a:outerShdw blurRad="38100" dist="38100" dir="2700000" algn="tl">
                      <a:srgbClr val="DDDDDD"/>
                    </a:outerShdw>
                  </a:effectLst>
                  <a:ea typeface="ＭＳ Ｐゴシック" charset="0"/>
                  <a:cs typeface="Gill Sans" charset="0"/>
                </a:rPr>
                <a:t>C</a:t>
              </a:r>
            </a:p>
          </p:txBody>
        </p:sp>
      </p:grpSp>
    </p:spTree>
    <p:extLst>
      <p:ext uri="{BB962C8B-B14F-4D97-AF65-F5344CB8AC3E}">
        <p14:creationId xmlns:p14="http://schemas.microsoft.com/office/powerpoint/2010/main" val="38154885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8" presetClass="entr" presetSubtype="0" fill="hold" nodeType="clickEffect">
                                  <p:stCondLst>
                                    <p:cond delay="0"/>
                                  </p:stCondLst>
                                  <p:childTnLst>
                                    <p:set>
                                      <p:cBhvr>
                                        <p:cTn id="6" dur="1" fill="hold">
                                          <p:stCondLst>
                                            <p:cond delay="499"/>
                                          </p:stCondLst>
                                        </p:cTn>
                                        <p:tgtEl>
                                          <p:spTgt spid="327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68" presetClass="entr" presetSubtype="0" fill="hold" nodeType="clickEffect">
                                  <p:stCondLst>
                                    <p:cond delay="0"/>
                                  </p:stCondLst>
                                  <p:childTnLst>
                                    <p:set>
                                      <p:cBhvr>
                                        <p:cTn id="10" dur="1" fill="hold">
                                          <p:stCondLst>
                                            <p:cond delay="499"/>
                                          </p:stCondLst>
                                        </p:cTn>
                                        <p:tgtEl>
                                          <p:spTgt spid="32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Objectives and Intents</a:t>
            </a:r>
          </a:p>
          <a:p>
            <a:r>
              <a:rPr lang="en-US" dirty="0" smtClean="0"/>
              <a:t>Graph </a:t>
            </a:r>
            <a:r>
              <a:rPr lang="en-US" dirty="0" smtClean="0"/>
              <a:t>Database </a:t>
            </a:r>
            <a:endParaRPr lang="en-US" dirty="0" smtClean="0"/>
          </a:p>
          <a:p>
            <a:r>
              <a:rPr lang="en-US" dirty="0" smtClean="0"/>
              <a:t>Modeling</a:t>
            </a:r>
          </a:p>
          <a:p>
            <a:r>
              <a:rPr lang="en-US" dirty="0" smtClean="0"/>
              <a:t>Cypher Query Language</a:t>
            </a:r>
          </a:p>
          <a:p>
            <a:r>
              <a:rPr lang="en-US" dirty="0" err="1" smtClean="0"/>
              <a:t>GraphGist</a:t>
            </a:r>
            <a:endParaRPr lang="en-US" dirty="0" smtClean="0"/>
          </a:p>
          <a:p>
            <a:endParaRPr lang="en-US"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2</a:t>
            </a:fld>
            <a:endParaRPr lang="en-US"/>
          </a:p>
        </p:txBody>
      </p:sp>
    </p:spTree>
    <p:extLst>
      <p:ext uri="{BB962C8B-B14F-4D97-AF65-F5344CB8AC3E}">
        <p14:creationId xmlns:p14="http://schemas.microsoft.com/office/powerpoint/2010/main" val="3708215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1"/>
          <p:cNvPicPr>
            <a:picLocks noChangeAspect="1" noChangeArrowheads="1"/>
          </p:cNvPicPr>
          <p:nvPr/>
        </p:nvPicPr>
        <p:blipFill>
          <a:blip r:embed="rId3">
            <a:extLst>
              <a:ext uri="{28A0092B-C50C-407E-A947-70E740481C1C}">
                <a14:useLocalDpi xmlns:a14="http://schemas.microsoft.com/office/drawing/2010/main" val="0"/>
              </a:ext>
            </a:extLst>
          </a:blip>
          <a:srcRect l="2185" t="8627" r="2151" b="1569"/>
          <a:stretch>
            <a:fillRect/>
          </a:stretch>
        </p:blipFill>
        <p:spPr bwMode="auto">
          <a:xfrm>
            <a:off x="464344" y="523875"/>
            <a:ext cx="8206383" cy="545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6866" name="Oval 2"/>
          <p:cNvSpPr>
            <a:spLocks/>
          </p:cNvSpPr>
          <p:nvPr/>
        </p:nvSpPr>
        <p:spPr bwMode="auto">
          <a:xfrm>
            <a:off x="4589859" y="762000"/>
            <a:ext cx="892969" cy="1190625"/>
          </a:xfrm>
          <a:prstGeom prst="ellipse">
            <a:avLst/>
          </a:prstGeom>
          <a:noFill/>
          <a:ln w="101600" cap="flat">
            <a:solidFill>
              <a:schemeClr val="tx1"/>
            </a:solidFill>
            <a:prstDash val="solid"/>
            <a:miter lim="800000"/>
            <a:headEnd type="none" w="med" len="med"/>
            <a:tailEnd type="none" w="med" len="med"/>
          </a:ln>
          <a:effectLst>
            <a:outerShdw blurRad="38100" dist="12699" dir="54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txBody>
          <a:bodyPr lIns="0" tIns="0" rIns="0" bIns="0" anchor="ctr"/>
          <a:lstStyle/>
          <a:p>
            <a:pPr>
              <a:defRPr/>
            </a:pPr>
            <a:r>
              <a:rPr lang="en-US" sz="3800">
                <a:effectLst>
                  <a:outerShdw blurRad="38100" dist="38100" dir="2700000" algn="tl">
                    <a:srgbClr val="DDDDDD"/>
                  </a:outerShdw>
                </a:effectLst>
                <a:ea typeface="ＭＳ Ｐゴシック" charset="0"/>
                <a:cs typeface="Gill Sans" charset="0"/>
              </a:rPr>
              <a:t>A</a:t>
            </a:r>
          </a:p>
        </p:txBody>
      </p:sp>
      <p:sp>
        <p:nvSpPr>
          <p:cNvPr id="36867" name="Oval 3"/>
          <p:cNvSpPr>
            <a:spLocks/>
          </p:cNvSpPr>
          <p:nvPr/>
        </p:nvSpPr>
        <p:spPr bwMode="auto">
          <a:xfrm>
            <a:off x="2732484" y="2833688"/>
            <a:ext cx="892969" cy="1190625"/>
          </a:xfrm>
          <a:prstGeom prst="ellipse">
            <a:avLst/>
          </a:prstGeom>
          <a:noFill/>
          <a:ln w="101600" cap="flat">
            <a:solidFill>
              <a:schemeClr val="tx1"/>
            </a:solidFill>
            <a:prstDash val="solid"/>
            <a:miter lim="800000"/>
            <a:headEnd type="none" w="med" len="med"/>
            <a:tailEnd type="none" w="med" len="med"/>
          </a:ln>
          <a:effectLst>
            <a:outerShdw blurRad="38100" dist="12699" dir="54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txBody>
          <a:bodyPr lIns="0" tIns="0" rIns="0" bIns="0" anchor="ctr"/>
          <a:lstStyle/>
          <a:p>
            <a:pPr>
              <a:defRPr/>
            </a:pPr>
            <a:r>
              <a:rPr lang="en-US" sz="3800">
                <a:effectLst>
                  <a:outerShdw blurRad="38100" dist="38100" dir="2700000" algn="tl">
                    <a:srgbClr val="DDDDDD"/>
                  </a:outerShdw>
                </a:effectLst>
                <a:ea typeface="ＭＳ Ｐゴシック" charset="0"/>
                <a:cs typeface="Gill Sans" charset="0"/>
              </a:rPr>
              <a:t>B</a:t>
            </a:r>
          </a:p>
        </p:txBody>
      </p:sp>
      <p:sp>
        <p:nvSpPr>
          <p:cNvPr id="36868" name="Oval 4"/>
          <p:cNvSpPr>
            <a:spLocks/>
          </p:cNvSpPr>
          <p:nvPr/>
        </p:nvSpPr>
        <p:spPr bwMode="auto">
          <a:xfrm>
            <a:off x="3661172" y="5155406"/>
            <a:ext cx="892969" cy="1190625"/>
          </a:xfrm>
          <a:prstGeom prst="ellipse">
            <a:avLst/>
          </a:prstGeom>
          <a:noFill/>
          <a:ln w="101600" cap="flat">
            <a:solidFill>
              <a:schemeClr val="tx1"/>
            </a:solidFill>
            <a:prstDash val="solid"/>
            <a:miter lim="800000"/>
            <a:headEnd type="none" w="med" len="med"/>
            <a:tailEnd type="none" w="med" len="med"/>
          </a:ln>
          <a:effectLst>
            <a:outerShdw blurRad="38100" dist="12699" dir="54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txBody>
          <a:bodyPr lIns="0" tIns="0" rIns="0" bIns="0" anchor="ctr"/>
          <a:lstStyle/>
          <a:p>
            <a:pPr>
              <a:defRPr/>
            </a:pPr>
            <a:r>
              <a:rPr lang="en-US" sz="3800">
                <a:effectLst>
                  <a:outerShdw blurRad="38100" dist="38100" dir="2700000" algn="tl">
                    <a:srgbClr val="DDDDDD"/>
                  </a:outerShdw>
                </a:effectLst>
                <a:ea typeface="ＭＳ Ｐゴシック" charset="0"/>
                <a:cs typeface="Gill Sans" charset="0"/>
              </a:rPr>
              <a:t>D</a:t>
            </a:r>
          </a:p>
        </p:txBody>
      </p:sp>
      <p:sp>
        <p:nvSpPr>
          <p:cNvPr id="36869" name="Oval 5"/>
          <p:cNvSpPr>
            <a:spLocks/>
          </p:cNvSpPr>
          <p:nvPr/>
        </p:nvSpPr>
        <p:spPr bwMode="auto">
          <a:xfrm>
            <a:off x="7509867" y="3059906"/>
            <a:ext cx="892969" cy="1190625"/>
          </a:xfrm>
          <a:prstGeom prst="ellipse">
            <a:avLst/>
          </a:prstGeom>
          <a:noFill/>
          <a:ln w="101600" cap="flat">
            <a:solidFill>
              <a:schemeClr val="tx1"/>
            </a:solidFill>
            <a:prstDash val="solid"/>
            <a:miter lim="800000"/>
            <a:headEnd type="none" w="med" len="med"/>
            <a:tailEnd type="none" w="med" len="med"/>
          </a:ln>
          <a:effectLst>
            <a:outerShdw blurRad="38100" dist="12699" dir="54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txBody>
          <a:bodyPr lIns="0" tIns="0" rIns="0" bIns="0" anchor="ctr"/>
          <a:lstStyle/>
          <a:p>
            <a:pPr>
              <a:defRPr/>
            </a:pPr>
            <a:r>
              <a:rPr lang="en-US" sz="3800">
                <a:effectLst>
                  <a:outerShdw blurRad="38100" dist="38100" dir="2700000" algn="tl">
                    <a:srgbClr val="DDDDDD"/>
                  </a:outerShdw>
                </a:effectLst>
                <a:ea typeface="ＭＳ Ｐゴシック" charset="0"/>
                <a:cs typeface="Gill Sans" charset="0"/>
              </a:rPr>
              <a:t>C</a:t>
            </a:r>
          </a:p>
        </p:txBody>
      </p:sp>
      <p:sp>
        <p:nvSpPr>
          <p:cNvPr id="37894" name="Freeform 6"/>
          <p:cNvSpPr>
            <a:spLocks/>
          </p:cNvSpPr>
          <p:nvPr/>
        </p:nvSpPr>
        <p:spPr bwMode="auto">
          <a:xfrm>
            <a:off x="3595316" y="3729634"/>
            <a:ext cx="562570" cy="1425773"/>
          </a:xfrm>
          <a:custGeom>
            <a:avLst/>
            <a:gdLst>
              <a:gd name="T0" fmla="*/ 0 w 21600"/>
              <a:gd name="T1" fmla="*/ 0 h 21600"/>
              <a:gd name="T2" fmla="*/ 2147483647 w 21600"/>
              <a:gd name="T3" fmla="*/ 2147483647 h 21600"/>
              <a:gd name="T4" fmla="*/ 0 60000 65536"/>
              <a:gd name="T5" fmla="*/ 0 60000 65536"/>
            </a:gdLst>
            <a:ahLst/>
            <a:cxnLst>
              <a:cxn ang="T4">
                <a:pos x="T0" y="T1"/>
              </a:cxn>
              <a:cxn ang="T5">
                <a:pos x="T2" y="T3"/>
              </a:cxn>
            </a:cxnLst>
            <a:rect l="0" t="0" r="r" b="b"/>
            <a:pathLst>
              <a:path w="21600" h="21600">
                <a:moveTo>
                  <a:pt x="0" y="0"/>
                </a:moveTo>
                <a:cubicBezTo>
                  <a:pt x="11502" y="5275"/>
                  <a:pt x="20902" y="10381"/>
                  <a:pt x="21600" y="21600"/>
                </a:cubicBezTo>
              </a:path>
            </a:pathLst>
          </a:custGeom>
          <a:noFill/>
          <a:ln w="76200" cap="flat">
            <a:solidFill>
              <a:schemeClr val="tx1"/>
            </a:soli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895" name="Freeform 7"/>
          <p:cNvSpPr>
            <a:spLocks/>
          </p:cNvSpPr>
          <p:nvPr/>
        </p:nvSpPr>
        <p:spPr bwMode="auto">
          <a:xfrm>
            <a:off x="2778250" y="4030266"/>
            <a:ext cx="904131" cy="1610320"/>
          </a:xfrm>
          <a:custGeom>
            <a:avLst/>
            <a:gdLst>
              <a:gd name="T0" fmla="*/ 2147483647 w 15454"/>
              <a:gd name="T1" fmla="*/ 2147483647 h 21600"/>
              <a:gd name="T2" fmla="*/ 2147483647 w 15454"/>
              <a:gd name="T3" fmla="*/ 0 h 21600"/>
              <a:gd name="T4" fmla="*/ 0 60000 65536"/>
              <a:gd name="T5" fmla="*/ 0 60000 65536"/>
            </a:gdLst>
            <a:ahLst/>
            <a:cxnLst>
              <a:cxn ang="T4">
                <a:pos x="T0" y="T1"/>
              </a:cxn>
              <a:cxn ang="T5">
                <a:pos x="T2" y="T3"/>
              </a:cxn>
            </a:cxnLst>
            <a:rect l="0" t="0" r="r" b="b"/>
            <a:pathLst>
              <a:path w="15454" h="21600">
                <a:moveTo>
                  <a:pt x="15454" y="21600"/>
                </a:moveTo>
                <a:cubicBezTo>
                  <a:pt x="5179" y="19690"/>
                  <a:pt x="-6146" y="12385"/>
                  <a:pt x="3916" y="0"/>
                </a:cubicBezTo>
              </a:path>
            </a:pathLst>
          </a:custGeom>
          <a:noFill/>
          <a:ln w="76200" cap="flat">
            <a:solidFill>
              <a:schemeClr val="tx1"/>
            </a:soli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896" name="Freeform 8"/>
          <p:cNvSpPr>
            <a:spLocks/>
          </p:cNvSpPr>
          <p:nvPr/>
        </p:nvSpPr>
        <p:spPr bwMode="auto">
          <a:xfrm>
            <a:off x="2364135" y="956965"/>
            <a:ext cx="2270373" cy="2214563"/>
          </a:xfrm>
          <a:custGeom>
            <a:avLst/>
            <a:gdLst>
              <a:gd name="T0" fmla="*/ 2147483647 w 17401"/>
              <a:gd name="T1" fmla="*/ 2147483647 h 18372"/>
              <a:gd name="T2" fmla="*/ 2147483647 w 17401"/>
              <a:gd name="T3" fmla="*/ 2147483647 h 18372"/>
              <a:gd name="T4" fmla="*/ 0 60000 65536"/>
              <a:gd name="T5" fmla="*/ 0 60000 65536"/>
            </a:gdLst>
            <a:ahLst/>
            <a:cxnLst>
              <a:cxn ang="T4">
                <a:pos x="T0" y="T1"/>
              </a:cxn>
              <a:cxn ang="T5">
                <a:pos x="T2" y="T3"/>
              </a:cxn>
            </a:cxnLst>
            <a:rect l="0" t="0" r="r" b="b"/>
            <a:pathLst>
              <a:path w="17401" h="18372">
                <a:moveTo>
                  <a:pt x="2999" y="18372"/>
                </a:moveTo>
                <a:cubicBezTo>
                  <a:pt x="-4199" y="9721"/>
                  <a:pt x="1931" y="-3228"/>
                  <a:pt x="17401" y="735"/>
                </a:cubicBezTo>
              </a:path>
            </a:pathLst>
          </a:custGeom>
          <a:noFill/>
          <a:ln w="76200" cap="flat">
            <a:solidFill>
              <a:schemeClr val="tx1"/>
            </a:soli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897" name="Freeform 9"/>
          <p:cNvSpPr>
            <a:spLocks/>
          </p:cNvSpPr>
          <p:nvPr/>
        </p:nvSpPr>
        <p:spPr bwMode="auto">
          <a:xfrm>
            <a:off x="3530576" y="1784450"/>
            <a:ext cx="1175370" cy="1284386"/>
          </a:xfrm>
          <a:custGeom>
            <a:avLst/>
            <a:gdLst>
              <a:gd name="T0" fmla="*/ 0 w 21600"/>
              <a:gd name="T1" fmla="*/ 2147483647 h 21600"/>
              <a:gd name="T2" fmla="*/ 2147483647 w 21600"/>
              <a:gd name="T3" fmla="*/ 0 h 21600"/>
              <a:gd name="T4" fmla="*/ 0 60000 65536"/>
              <a:gd name="T5" fmla="*/ 0 60000 65536"/>
            </a:gdLst>
            <a:ahLst/>
            <a:cxnLst>
              <a:cxn ang="T4">
                <a:pos x="T0" y="T1"/>
              </a:cxn>
              <a:cxn ang="T5">
                <a:pos x="T2" y="T3"/>
              </a:cxn>
            </a:cxnLst>
            <a:rect l="0" t="0" r="r" b="b"/>
            <a:pathLst>
              <a:path w="21600" h="21600">
                <a:moveTo>
                  <a:pt x="0" y="21600"/>
                </a:moveTo>
                <a:cubicBezTo>
                  <a:pt x="0" y="21600"/>
                  <a:pt x="13573" y="20170"/>
                  <a:pt x="21600" y="0"/>
                </a:cubicBezTo>
              </a:path>
            </a:pathLst>
          </a:custGeom>
          <a:noFill/>
          <a:ln w="76200" cap="flat">
            <a:solidFill>
              <a:schemeClr val="tx1"/>
            </a:soli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898" name="Freeform 10"/>
          <p:cNvSpPr>
            <a:spLocks/>
          </p:cNvSpPr>
          <p:nvPr/>
        </p:nvSpPr>
        <p:spPr bwMode="auto">
          <a:xfrm>
            <a:off x="3644429" y="3143250"/>
            <a:ext cx="3874368" cy="453926"/>
          </a:xfrm>
          <a:custGeom>
            <a:avLst/>
            <a:gdLst>
              <a:gd name="T0" fmla="*/ 0 w 21600"/>
              <a:gd name="T1" fmla="*/ 2147483647 h 14207"/>
              <a:gd name="T2" fmla="*/ 2147483647 w 21600"/>
              <a:gd name="T3" fmla="*/ 2147483647 h 14207"/>
              <a:gd name="T4" fmla="*/ 0 60000 65536"/>
              <a:gd name="T5" fmla="*/ 0 60000 65536"/>
            </a:gdLst>
            <a:ahLst/>
            <a:cxnLst>
              <a:cxn ang="T4">
                <a:pos x="T0" y="T1"/>
              </a:cxn>
              <a:cxn ang="T5">
                <a:pos x="T2" y="T3"/>
              </a:cxn>
            </a:cxnLst>
            <a:rect l="0" t="0" r="r" b="b"/>
            <a:pathLst>
              <a:path w="21600" h="14207">
                <a:moveTo>
                  <a:pt x="0" y="8603"/>
                </a:moveTo>
                <a:cubicBezTo>
                  <a:pt x="6186" y="-190"/>
                  <a:pt x="12930" y="-7393"/>
                  <a:pt x="21600" y="14207"/>
                </a:cubicBezTo>
              </a:path>
            </a:pathLst>
          </a:custGeom>
          <a:noFill/>
          <a:ln w="88900" cap="flat">
            <a:solidFill>
              <a:schemeClr val="tx1"/>
            </a:soli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899" name="Freeform 11"/>
          <p:cNvSpPr>
            <a:spLocks/>
          </p:cNvSpPr>
          <p:nvPr/>
        </p:nvSpPr>
        <p:spPr bwMode="auto">
          <a:xfrm>
            <a:off x="5495107" y="1220391"/>
            <a:ext cx="2313905" cy="1878211"/>
          </a:xfrm>
          <a:custGeom>
            <a:avLst/>
            <a:gdLst>
              <a:gd name="T0" fmla="*/ 0 w 21600"/>
              <a:gd name="T1" fmla="*/ 2147483647 h 19084"/>
              <a:gd name="T2" fmla="*/ 2147483647 w 21600"/>
              <a:gd name="T3" fmla="*/ 2147483647 h 19084"/>
              <a:gd name="T4" fmla="*/ 0 60000 65536"/>
              <a:gd name="T5" fmla="*/ 0 60000 65536"/>
            </a:gdLst>
            <a:ahLst/>
            <a:cxnLst>
              <a:cxn ang="T4">
                <a:pos x="T0" y="T1"/>
              </a:cxn>
              <a:cxn ang="T5">
                <a:pos x="T2" y="T3"/>
              </a:cxn>
            </a:cxnLst>
            <a:rect l="0" t="0" r="r" b="b"/>
            <a:pathLst>
              <a:path w="21600" h="19084">
                <a:moveTo>
                  <a:pt x="0" y="379"/>
                </a:moveTo>
                <a:cubicBezTo>
                  <a:pt x="15167" y="-2516"/>
                  <a:pt x="18505" y="11887"/>
                  <a:pt x="21600" y="19084"/>
                </a:cubicBezTo>
              </a:path>
            </a:pathLst>
          </a:custGeom>
          <a:noFill/>
          <a:ln w="76200" cap="flat">
            <a:solidFill>
              <a:schemeClr val="tx1"/>
            </a:soli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00" name="Freeform 12"/>
          <p:cNvSpPr>
            <a:spLocks/>
          </p:cNvSpPr>
          <p:nvPr/>
        </p:nvSpPr>
        <p:spPr bwMode="auto">
          <a:xfrm>
            <a:off x="4572000" y="4013895"/>
            <a:ext cx="3039443" cy="1846957"/>
          </a:xfrm>
          <a:custGeom>
            <a:avLst/>
            <a:gdLst>
              <a:gd name="T0" fmla="*/ 0 w 21600"/>
              <a:gd name="T1" fmla="*/ 2147483647 h 20168"/>
              <a:gd name="T2" fmla="*/ 2147483647 w 21600"/>
              <a:gd name="T3" fmla="*/ 0 h 20168"/>
              <a:gd name="T4" fmla="*/ 0 60000 65536"/>
              <a:gd name="T5" fmla="*/ 0 60000 65536"/>
            </a:gdLst>
            <a:ahLst/>
            <a:cxnLst>
              <a:cxn ang="T4">
                <a:pos x="T0" y="T1"/>
              </a:cxn>
              <a:cxn ang="T5">
                <a:pos x="T2" y="T3"/>
              </a:cxn>
            </a:cxnLst>
            <a:rect l="0" t="0" r="r" b="b"/>
            <a:pathLst>
              <a:path w="21600" h="20168">
                <a:moveTo>
                  <a:pt x="0" y="19863"/>
                </a:moveTo>
                <a:cubicBezTo>
                  <a:pt x="10090" y="21600"/>
                  <a:pt x="15010" y="16057"/>
                  <a:pt x="21600" y="0"/>
                </a:cubicBezTo>
              </a:path>
            </a:pathLst>
          </a:custGeom>
          <a:noFill/>
          <a:ln w="76200" cap="flat">
            <a:solidFill>
              <a:schemeClr val="tx1"/>
            </a:soli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01" name="Rectangle 13"/>
          <p:cNvSpPr>
            <a:spLocks/>
          </p:cNvSpPr>
          <p:nvPr/>
        </p:nvSpPr>
        <p:spPr bwMode="auto">
          <a:xfrm>
            <a:off x="2606353" y="837813"/>
            <a:ext cx="128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solidFill>
                  <a:schemeClr val="tx1"/>
                </a:solidFill>
                <a:latin typeface="Helvetica" charset="0"/>
                <a:ea typeface="ＭＳ Ｐゴシック" charset="0"/>
                <a:cs typeface="ＭＳ Ｐゴシック" charset="0"/>
                <a:sym typeface="Helvetica" charset="0"/>
              </a:rPr>
              <a:t>1</a:t>
            </a:r>
          </a:p>
        </p:txBody>
      </p:sp>
      <p:sp>
        <p:nvSpPr>
          <p:cNvPr id="37902" name="Rectangle 14"/>
          <p:cNvSpPr>
            <a:spLocks/>
          </p:cNvSpPr>
          <p:nvPr/>
        </p:nvSpPr>
        <p:spPr bwMode="auto">
          <a:xfrm>
            <a:off x="4393406" y="2457063"/>
            <a:ext cx="128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solidFill>
                  <a:schemeClr val="tx1"/>
                </a:solidFill>
                <a:latin typeface="Helvetica" charset="0"/>
                <a:ea typeface="ＭＳ Ｐゴシック" charset="0"/>
                <a:cs typeface="ＭＳ Ｐゴシック" charset="0"/>
                <a:sym typeface="Helvetica" charset="0"/>
              </a:rPr>
              <a:t>2</a:t>
            </a:r>
          </a:p>
        </p:txBody>
      </p:sp>
      <p:sp>
        <p:nvSpPr>
          <p:cNvPr id="37903" name="Rectangle 15"/>
          <p:cNvSpPr>
            <a:spLocks/>
          </p:cNvSpPr>
          <p:nvPr/>
        </p:nvSpPr>
        <p:spPr bwMode="auto">
          <a:xfrm>
            <a:off x="5268516" y="3290501"/>
            <a:ext cx="128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solidFill>
                  <a:schemeClr val="tx1"/>
                </a:solidFill>
                <a:latin typeface="Helvetica" charset="0"/>
                <a:ea typeface="ＭＳ Ｐゴシック" charset="0"/>
                <a:cs typeface="ＭＳ Ｐゴシック" charset="0"/>
                <a:sym typeface="Helvetica" charset="0"/>
              </a:rPr>
              <a:t>3</a:t>
            </a:r>
          </a:p>
        </p:txBody>
      </p:sp>
      <p:sp>
        <p:nvSpPr>
          <p:cNvPr id="37904" name="Rectangle 16"/>
          <p:cNvSpPr>
            <a:spLocks/>
          </p:cNvSpPr>
          <p:nvPr/>
        </p:nvSpPr>
        <p:spPr bwMode="auto">
          <a:xfrm>
            <a:off x="6661547" y="1623625"/>
            <a:ext cx="128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solidFill>
                  <a:schemeClr val="tx1"/>
                </a:solidFill>
                <a:latin typeface="Helvetica" charset="0"/>
                <a:ea typeface="ＭＳ Ｐゴシック" charset="0"/>
                <a:cs typeface="ＭＳ Ｐゴシック" charset="0"/>
                <a:sym typeface="Helvetica" charset="0"/>
              </a:rPr>
              <a:t>4</a:t>
            </a:r>
          </a:p>
        </p:txBody>
      </p:sp>
      <p:sp>
        <p:nvSpPr>
          <p:cNvPr id="37905" name="Rectangle 17"/>
          <p:cNvSpPr>
            <a:spLocks/>
          </p:cNvSpPr>
          <p:nvPr/>
        </p:nvSpPr>
        <p:spPr bwMode="auto">
          <a:xfrm>
            <a:off x="6090047" y="5028813"/>
            <a:ext cx="128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solidFill>
                  <a:schemeClr val="tx1"/>
                </a:solidFill>
                <a:latin typeface="Helvetica" charset="0"/>
                <a:ea typeface="ＭＳ Ｐゴシック" charset="0"/>
                <a:cs typeface="ＭＳ Ｐゴシック" charset="0"/>
                <a:sym typeface="Helvetica" charset="0"/>
              </a:rPr>
              <a:t>7</a:t>
            </a:r>
          </a:p>
        </p:txBody>
      </p:sp>
      <p:sp>
        <p:nvSpPr>
          <p:cNvPr id="37906" name="Rectangle 18"/>
          <p:cNvSpPr>
            <a:spLocks/>
          </p:cNvSpPr>
          <p:nvPr/>
        </p:nvSpPr>
        <p:spPr bwMode="auto">
          <a:xfrm>
            <a:off x="4089797" y="4112032"/>
            <a:ext cx="128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solidFill>
                  <a:schemeClr val="tx1"/>
                </a:solidFill>
                <a:latin typeface="Helvetica" charset="0"/>
                <a:ea typeface="ＭＳ Ｐゴシック" charset="0"/>
                <a:cs typeface="ＭＳ Ｐゴシック" charset="0"/>
                <a:sym typeface="Helvetica" charset="0"/>
              </a:rPr>
              <a:t>6</a:t>
            </a:r>
          </a:p>
        </p:txBody>
      </p:sp>
      <p:sp>
        <p:nvSpPr>
          <p:cNvPr id="37907" name="Rectangle 19"/>
          <p:cNvSpPr>
            <a:spLocks/>
          </p:cNvSpPr>
          <p:nvPr/>
        </p:nvSpPr>
        <p:spPr bwMode="auto">
          <a:xfrm>
            <a:off x="2937867" y="4826407"/>
            <a:ext cx="128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solidFill>
                  <a:schemeClr val="tx1"/>
                </a:solidFill>
                <a:latin typeface="Helvetica" charset="0"/>
                <a:ea typeface="ＭＳ Ｐゴシック" charset="0"/>
                <a:cs typeface="ＭＳ Ｐゴシック" charset="0"/>
                <a:sym typeface="Helvetica" charset="0"/>
              </a:rPr>
              <a:t>5</a:t>
            </a:r>
          </a:p>
        </p:txBody>
      </p:sp>
    </p:spTree>
    <p:extLst>
      <p:ext uri="{BB962C8B-B14F-4D97-AF65-F5344CB8AC3E}">
        <p14:creationId xmlns:p14="http://schemas.microsoft.com/office/powerpoint/2010/main" val="7345298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Graph? </a:t>
            </a:r>
            <a:endParaRPr lang="en-US" dirty="0"/>
          </a:p>
        </p:txBody>
      </p:sp>
      <p:sp>
        <p:nvSpPr>
          <p:cNvPr id="3" name="Content Placeholder 2"/>
          <p:cNvSpPr>
            <a:spLocks noGrp="1"/>
          </p:cNvSpPr>
          <p:nvPr>
            <p:ph sz="half" idx="1"/>
          </p:nvPr>
        </p:nvSpPr>
        <p:spPr>
          <a:xfrm>
            <a:off x="457200" y="1600200"/>
            <a:ext cx="4476922" cy="4525963"/>
          </a:xfrm>
        </p:spPr>
        <p:txBody>
          <a:bodyPr>
            <a:normAutofit/>
          </a:bodyPr>
          <a:lstStyle/>
          <a:p>
            <a:r>
              <a:rPr lang="en-US" dirty="0" smtClean="0"/>
              <a:t>Graph G(V, E)</a:t>
            </a:r>
          </a:p>
          <a:p>
            <a:pPr marL="0" indent="0">
              <a:buNone/>
            </a:pPr>
            <a:endParaRPr lang="en-US" dirty="0" smtClean="0"/>
          </a:p>
          <a:p>
            <a:pPr marL="0" indent="0">
              <a:buNone/>
            </a:pPr>
            <a:r>
              <a:rPr lang="en-US" sz="2400" dirty="0"/>
              <a:t> </a:t>
            </a:r>
            <a:r>
              <a:rPr lang="en-US" sz="2000" dirty="0" smtClean="0"/>
              <a:t>where </a:t>
            </a:r>
          </a:p>
          <a:p>
            <a:pPr marL="0" indent="0">
              <a:buNone/>
            </a:pPr>
            <a:r>
              <a:rPr lang="en-US" sz="2000" dirty="0"/>
              <a:t> </a:t>
            </a:r>
            <a:r>
              <a:rPr lang="en-US" sz="2000" dirty="0" smtClean="0"/>
              <a:t>  Vertex </a:t>
            </a:r>
            <a:r>
              <a:rPr lang="en-US" sz="2000" dirty="0"/>
              <a:t>(node</a:t>
            </a:r>
            <a:r>
              <a:rPr lang="en-US" sz="2000" dirty="0" smtClean="0"/>
              <a:t>), V = {v1, v2, v3 …} </a:t>
            </a:r>
          </a:p>
          <a:p>
            <a:pPr marL="0" indent="0">
              <a:buNone/>
            </a:pPr>
            <a:r>
              <a:rPr lang="en-US" sz="2000" dirty="0" smtClean="0"/>
              <a:t>   Edge (link), E = {e1,e2,e3, …}</a:t>
            </a:r>
          </a:p>
          <a:p>
            <a:pPr marL="0" indent="0">
              <a:buNone/>
            </a:pPr>
            <a:endParaRPr lang="en-US" sz="2000" dirty="0"/>
          </a:p>
          <a:p>
            <a:pPr marL="0" indent="0">
              <a:buNone/>
            </a:pPr>
            <a:r>
              <a:rPr lang="en-US" sz="2000" dirty="0" smtClean="0"/>
              <a:t> represented by</a:t>
            </a:r>
          </a:p>
          <a:p>
            <a:pPr marL="0" indent="0">
              <a:buNone/>
            </a:pPr>
            <a:r>
              <a:rPr lang="en-US" sz="2000" dirty="0" smtClean="0"/>
              <a:t>	- adjacent matrix or</a:t>
            </a:r>
          </a:p>
          <a:p>
            <a:pPr marL="0" indent="0">
              <a:buNone/>
            </a:pPr>
            <a:r>
              <a:rPr lang="en-US" sz="2000" dirty="0"/>
              <a:t>	</a:t>
            </a:r>
            <a:r>
              <a:rPr lang="en-US" sz="2000" dirty="0" smtClean="0"/>
              <a:t>- linked list</a:t>
            </a:r>
          </a:p>
          <a:p>
            <a:pPr marL="0" indent="0">
              <a:buNone/>
            </a:pPr>
            <a:r>
              <a:rPr lang="en-US" sz="2000" dirty="0"/>
              <a:t> </a:t>
            </a:r>
            <a:r>
              <a:rPr lang="en-US" sz="2000" dirty="0" smtClean="0"/>
              <a:t>       - incidence matrix</a:t>
            </a:r>
            <a:endParaRPr lang="en-US" sz="1400" dirty="0" smtClean="0"/>
          </a:p>
          <a:p>
            <a:pPr marL="0" indent="0">
              <a:buNone/>
            </a:pPr>
            <a:r>
              <a:rPr lang="en-US" sz="1400" dirty="0">
                <a:hlinkClick r:id="rId2"/>
              </a:rPr>
              <a:t>http://en.wikipedia.org/</a:t>
            </a:r>
            <a:r>
              <a:rPr lang="en-US" sz="1400" dirty="0" smtClean="0">
                <a:hlinkClick r:id="rId2"/>
              </a:rPr>
              <a:t>wiki/Graph_</a:t>
            </a:r>
            <a:r>
              <a:rPr lang="en-US" sz="1400" dirty="0">
                <a:hlinkClick r:id="rId2"/>
              </a:rPr>
              <a:t>(</a:t>
            </a:r>
            <a:r>
              <a:rPr lang="en-US" sz="1400" dirty="0" smtClean="0">
                <a:hlinkClick r:id="rId2"/>
              </a:rPr>
              <a:t>abstract_data_type</a:t>
            </a:r>
            <a:r>
              <a:rPr lang="en-US" sz="1400" dirty="0" smtClean="0"/>
              <a:t>) </a:t>
            </a:r>
            <a:endParaRPr lang="en-US" sz="1400" dirty="0"/>
          </a:p>
        </p:txBody>
      </p:sp>
      <p:sp>
        <p:nvSpPr>
          <p:cNvPr id="7" name="Content Placeholder 6"/>
          <p:cNvSpPr>
            <a:spLocks noGrp="1"/>
          </p:cNvSpPr>
          <p:nvPr>
            <p:ph sz="half" idx="2"/>
          </p:nvPr>
        </p:nvSpPr>
        <p:spPr/>
        <p:txBody>
          <a:bodyPr>
            <a:normAutofit/>
          </a:bodyPr>
          <a:lstStyle/>
          <a:p>
            <a:r>
              <a:rPr lang="en-US" dirty="0" smtClean="0"/>
              <a:t>Directed/undirected</a:t>
            </a:r>
          </a:p>
          <a:p>
            <a:r>
              <a:rPr lang="en-US" dirty="0" smtClean="0"/>
              <a:t>Weighted</a:t>
            </a:r>
          </a:p>
          <a:p>
            <a:r>
              <a:rPr lang="en-US" dirty="0" smtClean="0"/>
              <a:t>Multiple graph: more than one links between two nodes.</a:t>
            </a:r>
          </a:p>
          <a:p>
            <a:r>
              <a:rPr lang="en-US" dirty="0" smtClean="0"/>
              <a:t>Nodes and links can have properties.</a:t>
            </a:r>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21</a:t>
            </a:fld>
            <a:endParaRPr lang="en-US"/>
          </a:p>
        </p:txBody>
      </p:sp>
    </p:spTree>
    <p:extLst>
      <p:ext uri="{BB962C8B-B14F-4D97-AF65-F5344CB8AC3E}">
        <p14:creationId xmlns:p14="http://schemas.microsoft.com/office/powerpoint/2010/main" val="2090590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Graph Everywhere: [Bio] </a:t>
            </a:r>
            <a:r>
              <a:rPr lang="en-US" dirty="0" err="1" smtClean="0"/>
              <a:t>Chem</a:t>
            </a:r>
            <a:r>
              <a:rPr lang="en-US" dirty="0"/>
              <a:t/>
            </a:r>
            <a:br>
              <a:rPr lang="en-US" dirty="0"/>
            </a:br>
            <a:r>
              <a:rPr lang="en-US" sz="1800" dirty="0"/>
              <a:t>(</a:t>
            </a:r>
            <a:r>
              <a:rPr lang="en-US" sz="1800" dirty="0">
                <a:hlinkClick r:id="rId2"/>
              </a:rPr>
              <a:t>http://www.meetup.com/graphdb-baltimore/events/166931952/</a:t>
            </a:r>
            <a:r>
              <a:rPr lang="en-US" sz="1800" dirty="0" smtClean="0"/>
              <a:t>) </a:t>
            </a:r>
            <a:endParaRPr lang="en-US" sz="1800"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22</a:t>
            </a:fld>
            <a:endParaRPr lang="en-US"/>
          </a:p>
        </p:txBody>
      </p:sp>
      <p:pic>
        <p:nvPicPr>
          <p:cNvPr id="7" name="Picture 6" descr="Screen Shot 2014-09-16 at 2.26.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2417"/>
            <a:ext cx="9144000" cy="5459674"/>
          </a:xfrm>
          <a:prstGeom prst="rect">
            <a:avLst/>
          </a:prstGeom>
        </p:spPr>
      </p:pic>
    </p:spTree>
    <p:extLst>
      <p:ext uri="{BB962C8B-B14F-4D97-AF65-F5344CB8AC3E}">
        <p14:creationId xmlns:p14="http://schemas.microsoft.com/office/powerpoint/2010/main" val="3547961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961"/>
            <a:ext cx="8229600" cy="1143000"/>
          </a:xfrm>
        </p:spPr>
        <p:txBody>
          <a:bodyPr>
            <a:normAutofit/>
          </a:bodyPr>
          <a:lstStyle/>
          <a:p>
            <a:r>
              <a:rPr lang="en-US" dirty="0" smtClean="0"/>
              <a:t>Graph Everywhere: Biology</a:t>
            </a:r>
            <a:br>
              <a:rPr lang="en-US" dirty="0" smtClean="0"/>
            </a:br>
            <a:r>
              <a:rPr lang="en-US" sz="1800" dirty="0"/>
              <a:t>(</a:t>
            </a:r>
            <a:r>
              <a:rPr lang="en-US" sz="1800" dirty="0">
                <a:hlinkClick r:id="rId2"/>
              </a:rPr>
              <a:t>http://www.meetup.com/graphdb-baltimore/events/166931952/</a:t>
            </a:r>
            <a:r>
              <a:rPr lang="en-US" sz="1800" dirty="0" smtClean="0"/>
              <a:t>) </a:t>
            </a:r>
            <a:endParaRPr lang="en-US" sz="1800"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23</a:t>
            </a:fld>
            <a:endParaRPr lang="en-US"/>
          </a:p>
        </p:txBody>
      </p:sp>
      <p:pic>
        <p:nvPicPr>
          <p:cNvPr id="7" name="Picture 6" descr="Screen Shot 2014-09-16 at 2.24.2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14185"/>
            <a:ext cx="9144000" cy="5743815"/>
          </a:xfrm>
          <a:prstGeom prst="rect">
            <a:avLst/>
          </a:prstGeom>
        </p:spPr>
      </p:pic>
    </p:spTree>
    <p:extLst>
      <p:ext uri="{BB962C8B-B14F-4D97-AF65-F5344CB8AC3E}">
        <p14:creationId xmlns:p14="http://schemas.microsoft.com/office/powerpoint/2010/main" val="3233386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340"/>
            <a:ext cx="8229600" cy="1143000"/>
          </a:xfrm>
        </p:spPr>
        <p:txBody>
          <a:bodyPr>
            <a:normAutofit/>
          </a:bodyPr>
          <a:lstStyle/>
          <a:p>
            <a:r>
              <a:rPr lang="en-US" dirty="0" smtClean="0"/>
              <a:t>Graph Everywhere: Engineering</a:t>
            </a:r>
            <a:br>
              <a:rPr lang="en-US" dirty="0" smtClean="0"/>
            </a:br>
            <a:r>
              <a:rPr lang="en-US" sz="1800" dirty="0"/>
              <a:t>(</a:t>
            </a:r>
            <a:r>
              <a:rPr lang="en-US" sz="1800" dirty="0">
                <a:hlinkClick r:id="rId2"/>
              </a:rPr>
              <a:t>http://www.meetup.com/graphdb-baltimore/events/166931952/</a:t>
            </a:r>
            <a:r>
              <a:rPr lang="en-US" sz="1800" dirty="0" smtClean="0"/>
              <a:t>) </a:t>
            </a:r>
            <a:endParaRPr lang="en-US" sz="1800"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24</a:t>
            </a:fld>
            <a:endParaRPr lang="en-US"/>
          </a:p>
        </p:txBody>
      </p:sp>
      <p:pic>
        <p:nvPicPr>
          <p:cNvPr id="7" name="Picture 6" descr="Screen Shot 2014-09-16 at 2.22.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0528"/>
            <a:ext cx="9144000" cy="5687472"/>
          </a:xfrm>
          <a:prstGeom prst="rect">
            <a:avLst/>
          </a:prstGeom>
        </p:spPr>
      </p:pic>
    </p:spTree>
    <p:extLst>
      <p:ext uri="{BB962C8B-B14F-4D97-AF65-F5344CB8AC3E}">
        <p14:creationId xmlns:p14="http://schemas.microsoft.com/office/powerpoint/2010/main" val="2458682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4002"/>
            <a:ext cx="8229600" cy="1143000"/>
          </a:xfrm>
        </p:spPr>
        <p:txBody>
          <a:bodyPr>
            <a:normAutofit/>
          </a:bodyPr>
          <a:lstStyle/>
          <a:p>
            <a:r>
              <a:rPr lang="en-US" dirty="0" smtClean="0"/>
              <a:t>Graph Everywhere: Software</a:t>
            </a:r>
            <a:br>
              <a:rPr lang="en-US" dirty="0" smtClean="0"/>
            </a:br>
            <a:r>
              <a:rPr lang="en-US" sz="1800" dirty="0"/>
              <a:t>(</a:t>
            </a:r>
            <a:r>
              <a:rPr lang="en-US" sz="1800" dirty="0">
                <a:hlinkClick r:id="rId2"/>
              </a:rPr>
              <a:t>http://www.meetup.com/graphdb-baltimore/events/166931952/</a:t>
            </a:r>
            <a:r>
              <a:rPr lang="en-US" sz="1800" dirty="0" smtClean="0"/>
              <a:t>) </a:t>
            </a:r>
            <a:endParaRPr lang="en-US" sz="1800"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25</a:t>
            </a:fld>
            <a:endParaRPr lang="en-US"/>
          </a:p>
        </p:txBody>
      </p:sp>
      <p:pic>
        <p:nvPicPr>
          <p:cNvPr id="8" name="Picture 7" descr="Screen Shot 2014-09-16 at 2.19.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27271"/>
            <a:ext cx="9144000" cy="5630729"/>
          </a:xfrm>
          <a:prstGeom prst="rect">
            <a:avLst/>
          </a:prstGeom>
        </p:spPr>
      </p:pic>
    </p:spTree>
    <p:extLst>
      <p:ext uri="{BB962C8B-B14F-4D97-AF65-F5344CB8AC3E}">
        <p14:creationId xmlns:p14="http://schemas.microsoft.com/office/powerpoint/2010/main" val="837751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110"/>
            <a:ext cx="8229600" cy="1143000"/>
          </a:xfrm>
        </p:spPr>
        <p:txBody>
          <a:bodyPr>
            <a:normAutofit/>
          </a:bodyPr>
          <a:lstStyle/>
          <a:p>
            <a:r>
              <a:rPr lang="en-US" dirty="0" smtClean="0"/>
              <a:t>Graph Everywhere – Internet</a:t>
            </a:r>
            <a:r>
              <a:rPr lang="en-US" dirty="0"/>
              <a:t/>
            </a:r>
            <a:br>
              <a:rPr lang="en-US" dirty="0"/>
            </a:br>
            <a:r>
              <a:rPr lang="en-US" sz="1800" dirty="0"/>
              <a:t>from: </a:t>
            </a:r>
            <a:r>
              <a:rPr lang="en-US" sz="1800" dirty="0">
                <a:hlinkClick r:id="rId2"/>
              </a:rPr>
              <a:t>http://internetlooks.com/</a:t>
            </a:r>
            <a:r>
              <a:rPr lang="en-US" sz="1800" dirty="0" smtClean="0">
                <a:hlinkClick r:id="rId2"/>
              </a:rPr>
              <a:t>internetandwww.html</a:t>
            </a:r>
            <a:r>
              <a:rPr lang="en-US" sz="1800" dirty="0" smtClean="0"/>
              <a:t> </a:t>
            </a:r>
            <a:endParaRPr lang="en-US" sz="1800"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26</a:t>
            </a:fld>
            <a:endParaRPr lang="en-US"/>
          </a:p>
        </p:txBody>
      </p:sp>
      <p:pic>
        <p:nvPicPr>
          <p:cNvPr id="7" name="Picture 6"/>
          <p:cNvPicPr>
            <a:picLocks noChangeAspect="1"/>
          </p:cNvPicPr>
          <p:nvPr/>
        </p:nvPicPr>
        <p:blipFill>
          <a:blip r:embed="rId3"/>
          <a:stretch>
            <a:fillRect/>
          </a:stretch>
        </p:blipFill>
        <p:spPr>
          <a:xfrm>
            <a:off x="1623481" y="1207606"/>
            <a:ext cx="5897038" cy="5650394"/>
          </a:xfrm>
          <a:prstGeom prst="rect">
            <a:avLst/>
          </a:prstGeom>
        </p:spPr>
      </p:pic>
    </p:spTree>
    <p:extLst>
      <p:ext uri="{BB962C8B-B14F-4D97-AF65-F5344CB8AC3E}">
        <p14:creationId xmlns:p14="http://schemas.microsoft.com/office/powerpoint/2010/main" val="2933456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smtClean="0"/>
              <a:t>9/16/14</a:t>
            </a:r>
            <a:endParaRPr lang="en-US"/>
          </a:p>
        </p:txBody>
      </p:sp>
      <p:sp>
        <p:nvSpPr>
          <p:cNvPr id="6" name="Footer Placeholder 5"/>
          <p:cNvSpPr>
            <a:spLocks noGrp="1"/>
          </p:cNvSpPr>
          <p:nvPr>
            <p:ph type="ftr" sz="quarter" idx="11"/>
          </p:nvPr>
        </p:nvSpPr>
        <p:spPr/>
        <p:txBody>
          <a:bodyPr/>
          <a:lstStyle/>
          <a:p>
            <a:r>
              <a:rPr lang="en-US" smtClean="0"/>
              <a:t>Creative Common SA</a:t>
            </a:r>
            <a:endParaRPr lang="en-US"/>
          </a:p>
        </p:txBody>
      </p:sp>
      <p:sp>
        <p:nvSpPr>
          <p:cNvPr id="7" name="Slide Number Placeholder 6"/>
          <p:cNvSpPr>
            <a:spLocks noGrp="1"/>
          </p:cNvSpPr>
          <p:nvPr>
            <p:ph type="sldNum" sz="quarter" idx="12"/>
          </p:nvPr>
        </p:nvSpPr>
        <p:spPr/>
        <p:txBody>
          <a:bodyPr/>
          <a:lstStyle/>
          <a:p>
            <a:fld id="{02968B73-BAA9-8B43-B9A0-F0D59A65CBE2}" type="slidenum">
              <a:rPr lang="en-US" smtClean="0"/>
              <a:t>27</a:t>
            </a:fld>
            <a:endParaRPr lang="en-US"/>
          </a:p>
        </p:txBody>
      </p:sp>
      <p:pic>
        <p:nvPicPr>
          <p:cNvPr id="10" name="Content Placeholder 9" descr="Screen Shot 2014-09-16 at 8.07.58 PM.png"/>
          <p:cNvPicPr>
            <a:picLocks noGrp="1" noChangeAspect="1"/>
          </p:cNvPicPr>
          <p:nvPr>
            <p:ph idx="4294967295"/>
          </p:nvPr>
        </p:nvPicPr>
        <p:blipFill>
          <a:blip r:embed="rId3">
            <a:extLst>
              <a:ext uri="{28A0092B-C50C-407E-A947-70E740481C1C}">
                <a14:useLocalDpi xmlns:a14="http://schemas.microsoft.com/office/drawing/2010/main" val="0"/>
              </a:ext>
            </a:extLst>
          </a:blip>
          <a:srcRect l="-5920" r="-5920"/>
          <a:stretch>
            <a:fillRect/>
          </a:stretch>
        </p:blipFill>
        <p:spPr>
          <a:xfrm>
            <a:off x="1779918" y="0"/>
            <a:ext cx="5584164" cy="6393144"/>
          </a:xfrm>
        </p:spPr>
      </p:pic>
      <p:sp>
        <p:nvSpPr>
          <p:cNvPr id="12" name="TextBox 11"/>
          <p:cNvSpPr txBox="1"/>
          <p:nvPr/>
        </p:nvSpPr>
        <p:spPr>
          <a:xfrm>
            <a:off x="1884916" y="6211669"/>
            <a:ext cx="5374169" cy="646331"/>
          </a:xfrm>
          <a:prstGeom prst="rect">
            <a:avLst/>
          </a:prstGeom>
          <a:noFill/>
        </p:spPr>
        <p:txBody>
          <a:bodyPr wrap="square" rtlCol="0">
            <a:spAutoFit/>
          </a:bodyPr>
          <a:lstStyle/>
          <a:p>
            <a:r>
              <a:rPr lang="en-US" dirty="0"/>
              <a:t>From: http://</a:t>
            </a:r>
            <a:r>
              <a:rPr lang="en-US" dirty="0" err="1"/>
              <a:t>www.slideshare.net</a:t>
            </a:r>
            <a:r>
              <a:rPr lang="en-US" dirty="0"/>
              <a:t>/</a:t>
            </a:r>
            <a:r>
              <a:rPr lang="en-US" dirty="0" err="1"/>
              <a:t>jexp</a:t>
            </a:r>
            <a:r>
              <a:rPr lang="en-US" dirty="0"/>
              <a:t>/intro-to-cypher</a:t>
            </a:r>
          </a:p>
          <a:p>
            <a:endParaRPr lang="en-US" dirty="0"/>
          </a:p>
        </p:txBody>
      </p:sp>
    </p:spTree>
    <p:extLst>
      <p:ext uri="{BB962C8B-B14F-4D97-AF65-F5344CB8AC3E}">
        <p14:creationId xmlns:p14="http://schemas.microsoft.com/office/powerpoint/2010/main" val="62209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111"/>
            <a:ext cx="8229600" cy="1143000"/>
          </a:xfrm>
        </p:spPr>
        <p:txBody>
          <a:bodyPr>
            <a:normAutofit/>
          </a:bodyPr>
          <a:lstStyle/>
          <a:p>
            <a:r>
              <a:rPr lang="en-US" dirty="0" smtClean="0"/>
              <a:t>Not only SQL (</a:t>
            </a:r>
            <a:r>
              <a:rPr lang="en-US" dirty="0" err="1" smtClean="0"/>
              <a:t>NoSQL</a:t>
            </a:r>
            <a:r>
              <a:rPr lang="en-US" dirty="0" smtClean="0"/>
              <a:t>)</a:t>
            </a:r>
            <a:r>
              <a:rPr lang="en-US" dirty="0"/>
              <a:t/>
            </a:r>
            <a:br>
              <a:rPr lang="en-US" dirty="0"/>
            </a:br>
            <a:r>
              <a:rPr lang="en-US" sz="1800" dirty="0">
                <a:hlinkClick r:id="rId2"/>
              </a:rPr>
              <a:t>http://en.wikipedia.org/wiki/</a:t>
            </a:r>
            <a:r>
              <a:rPr lang="en-US" sz="1800" dirty="0" smtClean="0">
                <a:hlinkClick r:id="rId2"/>
              </a:rPr>
              <a:t>NoSQL</a:t>
            </a:r>
            <a:r>
              <a:rPr lang="en-US" sz="1800" dirty="0" smtClean="0"/>
              <a:t> </a:t>
            </a:r>
            <a:endParaRPr lang="en-US" sz="1800" dirty="0"/>
          </a:p>
        </p:txBody>
      </p:sp>
      <p:sp>
        <p:nvSpPr>
          <p:cNvPr id="3" name="Content Placeholder 2"/>
          <p:cNvSpPr>
            <a:spLocks noGrp="1"/>
          </p:cNvSpPr>
          <p:nvPr>
            <p:ph idx="1"/>
          </p:nvPr>
        </p:nvSpPr>
        <p:spPr/>
        <p:txBody>
          <a:bodyPr>
            <a:normAutofit fontScale="62500" lnSpcReduction="20000"/>
          </a:bodyPr>
          <a:lstStyle/>
          <a:p>
            <a:r>
              <a:rPr lang="en-US" dirty="0" smtClean="0"/>
              <a:t>Key-Value Database</a:t>
            </a:r>
          </a:p>
          <a:p>
            <a:pPr lvl="1"/>
            <a:r>
              <a:rPr lang="en-US" dirty="0"/>
              <a:t>In this model, data is represented as a collection of key-value pairs, such that each possible key appears at most once in the </a:t>
            </a:r>
            <a:r>
              <a:rPr lang="en-US" dirty="0" smtClean="0"/>
              <a:t>collection.</a:t>
            </a:r>
          </a:p>
          <a:p>
            <a:r>
              <a:rPr lang="en-US" dirty="0" smtClean="0"/>
              <a:t>Column Database</a:t>
            </a:r>
          </a:p>
          <a:p>
            <a:pPr lvl="1"/>
            <a:r>
              <a:rPr lang="en-US" dirty="0" smtClean="0"/>
              <a:t>It stores </a:t>
            </a:r>
            <a:r>
              <a:rPr lang="en-US" dirty="0"/>
              <a:t>data tables as sections of columns of data rather than as rows of data.</a:t>
            </a:r>
            <a:endParaRPr lang="en-US" dirty="0" smtClean="0"/>
          </a:p>
          <a:p>
            <a:r>
              <a:rPr lang="en-US" dirty="0" smtClean="0"/>
              <a:t>Document Database</a:t>
            </a:r>
          </a:p>
          <a:p>
            <a:pPr lvl="1"/>
            <a:r>
              <a:rPr lang="en-US" dirty="0" smtClean="0"/>
              <a:t>In </a:t>
            </a:r>
            <a:r>
              <a:rPr lang="en-US" dirty="0"/>
              <a:t>general, they all assume that documents encapsulate and encode data (or information) in some standard formats or encodings. Encodings in use include XML, YAML, and JSON as well as binary forms like BSON, PDF and Microsoft Office documents (MS Word, Excel, and so on</a:t>
            </a:r>
            <a:r>
              <a:rPr lang="en-US" dirty="0" smtClean="0"/>
              <a:t>).</a:t>
            </a:r>
          </a:p>
          <a:p>
            <a:r>
              <a:rPr lang="en-US" dirty="0" smtClean="0"/>
              <a:t>Graph Database</a:t>
            </a:r>
          </a:p>
          <a:p>
            <a:pPr lvl="1"/>
            <a:r>
              <a:rPr lang="en-US" dirty="0"/>
              <a:t>This kind of database is designed for data whose relations are well represented as a graph (elements interconnected with an undetermined number of relations between them)</a:t>
            </a:r>
            <a:r>
              <a:rPr lang="en-US" dirty="0" smtClean="0"/>
              <a:t>.</a:t>
            </a:r>
          </a:p>
          <a:p>
            <a:pPr lvl="1"/>
            <a:endParaRPr lang="en-US" dirty="0"/>
          </a:p>
          <a:p>
            <a:pPr lvl="1"/>
            <a:r>
              <a:rPr lang="en-US" dirty="0" err="1" smtClean="0"/>
              <a:t>etc</a:t>
            </a:r>
            <a:endParaRPr lang="en-US"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28</a:t>
            </a:fld>
            <a:endParaRPr lang="en-US"/>
          </a:p>
        </p:txBody>
      </p:sp>
    </p:spTree>
    <p:extLst>
      <p:ext uri="{BB962C8B-B14F-4D97-AF65-F5344CB8AC3E}">
        <p14:creationId xmlns:p14="http://schemas.microsoft.com/office/powerpoint/2010/main" val="1151162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979"/>
            <a:ext cx="8229600" cy="1143000"/>
          </a:xfrm>
        </p:spPr>
        <p:txBody>
          <a:bodyPr>
            <a:noAutofit/>
          </a:bodyPr>
          <a:lstStyle/>
          <a:p>
            <a:r>
              <a:rPr lang="en-US" sz="3600" dirty="0" smtClean="0"/>
              <a:t>SQL (Structured Query Language) &amp; </a:t>
            </a:r>
            <a:r>
              <a:rPr lang="en-US" sz="3600" dirty="0" err="1" smtClean="0"/>
              <a:t>NoSQL</a:t>
            </a:r>
            <a:r>
              <a:rPr lang="en-US" sz="3600" dirty="0" smtClean="0"/>
              <a:t/>
            </a:r>
            <a:br>
              <a:rPr lang="en-US" sz="3600" dirty="0" smtClean="0"/>
            </a:br>
            <a:r>
              <a:rPr lang="en-US" sz="1600" dirty="0"/>
              <a:t>from </a:t>
            </a:r>
            <a:r>
              <a:rPr lang="en-US" sz="1600" dirty="0">
                <a:hlinkClick r:id="rId2"/>
              </a:rPr>
              <a:t>https://blogs.the451group.com/information_management/files/2012/11/</a:t>
            </a:r>
            <a:r>
              <a:rPr lang="en-US" sz="1600" dirty="0" smtClean="0">
                <a:hlinkClick r:id="rId2"/>
              </a:rPr>
              <a:t>DBlandscape.jpg</a:t>
            </a:r>
            <a:r>
              <a:rPr lang="en-US" sz="1600" dirty="0" smtClean="0"/>
              <a:t> </a:t>
            </a:r>
            <a:endParaRPr lang="en-US" sz="6000" dirty="0"/>
          </a:p>
        </p:txBody>
      </p:sp>
      <p:pic>
        <p:nvPicPr>
          <p:cNvPr id="5" name="Content Placeholder 4"/>
          <p:cNvPicPr>
            <a:picLocks noGrp="1" noChangeAspect="1"/>
          </p:cNvPicPr>
          <p:nvPr>
            <p:ph idx="1"/>
          </p:nvPr>
        </p:nvPicPr>
        <p:blipFill>
          <a:blip r:embed="rId3"/>
          <a:srcRect l="-18187" r="-18187"/>
          <a:stretch>
            <a:fillRect/>
          </a:stretch>
        </p:blipFill>
        <p:spPr>
          <a:xfrm>
            <a:off x="-99" y="1692573"/>
            <a:ext cx="9144099" cy="5028902"/>
          </a:xfrm>
        </p:spPr>
      </p:pic>
      <p:sp>
        <p:nvSpPr>
          <p:cNvPr id="6" name="Date Placeholder 5"/>
          <p:cNvSpPr>
            <a:spLocks noGrp="1"/>
          </p:cNvSpPr>
          <p:nvPr>
            <p:ph type="dt" sz="half" idx="10"/>
          </p:nvPr>
        </p:nvSpPr>
        <p:spPr/>
        <p:txBody>
          <a:bodyPr/>
          <a:lstStyle/>
          <a:p>
            <a:r>
              <a:rPr lang="en-US" smtClean="0"/>
              <a:t>9/16/14</a:t>
            </a:r>
            <a:endParaRPr lang="en-US"/>
          </a:p>
        </p:txBody>
      </p:sp>
      <p:sp>
        <p:nvSpPr>
          <p:cNvPr id="7" name="Footer Placeholder 6"/>
          <p:cNvSpPr>
            <a:spLocks noGrp="1"/>
          </p:cNvSpPr>
          <p:nvPr>
            <p:ph type="ftr" sz="quarter" idx="11"/>
          </p:nvPr>
        </p:nvSpPr>
        <p:spPr/>
        <p:txBody>
          <a:bodyPr/>
          <a:lstStyle/>
          <a:p>
            <a:r>
              <a:rPr lang="en-US" smtClean="0"/>
              <a:t>Creative Common SA</a:t>
            </a:r>
            <a:endParaRPr lang="en-US"/>
          </a:p>
        </p:txBody>
      </p:sp>
      <p:sp>
        <p:nvSpPr>
          <p:cNvPr id="8" name="Slide Number Placeholder 7"/>
          <p:cNvSpPr>
            <a:spLocks noGrp="1"/>
          </p:cNvSpPr>
          <p:nvPr>
            <p:ph type="sldNum" sz="quarter" idx="12"/>
          </p:nvPr>
        </p:nvSpPr>
        <p:spPr/>
        <p:txBody>
          <a:bodyPr/>
          <a:lstStyle/>
          <a:p>
            <a:fld id="{02968B73-BAA9-8B43-B9A0-F0D59A65CBE2}" type="slidenum">
              <a:rPr lang="en-US" smtClean="0"/>
              <a:t>29</a:t>
            </a:fld>
            <a:endParaRPr lang="en-US"/>
          </a:p>
        </p:txBody>
      </p:sp>
    </p:spTree>
    <p:extLst>
      <p:ext uri="{BB962C8B-B14F-4D97-AF65-F5344CB8AC3E}">
        <p14:creationId xmlns:p14="http://schemas.microsoft.com/office/powerpoint/2010/main" val="88942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How to describe our problem in graph and how to search the solution?</a:t>
            </a:r>
          </a:p>
          <a:p>
            <a:endParaRPr lang="en-US" dirty="0" smtClean="0"/>
          </a:p>
          <a:p>
            <a:endParaRPr lang="en-US" dirty="0"/>
          </a:p>
          <a:p>
            <a:r>
              <a:rPr lang="en-US" dirty="0" smtClean="0"/>
              <a:t>Using Neo4j Cypher and </a:t>
            </a:r>
            <a:r>
              <a:rPr lang="en-US" dirty="0" err="1" smtClean="0"/>
              <a:t>GraphGist</a:t>
            </a:r>
            <a:r>
              <a:rPr lang="en-US" dirty="0" smtClean="0"/>
              <a:t> as a learning tools</a:t>
            </a:r>
            <a:r>
              <a:rPr lang="en-US" dirty="0"/>
              <a:t>,</a:t>
            </a:r>
            <a:r>
              <a:rPr lang="en-US" dirty="0" smtClean="0"/>
              <a:t> example:</a:t>
            </a:r>
            <a:r>
              <a:rPr lang="en-US" sz="2000" dirty="0" smtClean="0"/>
              <a:t> </a:t>
            </a:r>
            <a:r>
              <a:rPr lang="en-US" sz="2000" dirty="0" smtClean="0">
                <a:hlinkClick r:id="rId2"/>
              </a:rPr>
              <a:t>Partial San Francisco Bay Map</a:t>
            </a:r>
            <a:r>
              <a:rPr lang="en-US" sz="2000" dirty="0" smtClean="0"/>
              <a:t>.</a:t>
            </a:r>
            <a:endParaRPr lang="en-US" sz="2000"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3</a:t>
            </a:fld>
            <a:endParaRPr lang="en-US"/>
          </a:p>
        </p:txBody>
      </p:sp>
    </p:spTree>
    <p:extLst>
      <p:ext uri="{BB962C8B-B14F-4D97-AF65-F5344CB8AC3E}">
        <p14:creationId xmlns:p14="http://schemas.microsoft.com/office/powerpoint/2010/main" val="1504668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Graph </a:t>
            </a:r>
            <a:r>
              <a:rPr lang="en-US" dirty="0" smtClean="0"/>
              <a:t>Database Comparison</a:t>
            </a:r>
            <a:endParaRPr lang="en-US" sz="1200" dirty="0"/>
          </a:p>
        </p:txBody>
      </p:sp>
      <p:pic>
        <p:nvPicPr>
          <p:cNvPr id="7" name="Content Placeholder 6" descr="Screen Shot 2014-08-31 at 1.51.33 PM.png"/>
          <p:cNvPicPr>
            <a:picLocks noGrp="1" noChangeAspect="1"/>
          </p:cNvPicPr>
          <p:nvPr>
            <p:ph idx="1"/>
          </p:nvPr>
        </p:nvPicPr>
        <p:blipFill>
          <a:blip r:embed="rId2">
            <a:extLst>
              <a:ext uri="{28A0092B-C50C-407E-A947-70E740481C1C}">
                <a14:useLocalDpi xmlns:a14="http://schemas.microsoft.com/office/drawing/2010/main" val="0"/>
              </a:ext>
            </a:extLst>
          </a:blip>
          <a:srcRect l="6499" r="6499"/>
          <a:stretch>
            <a:fillRect/>
          </a:stretch>
        </p:blipFill>
        <p:spPr/>
      </p:pic>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30</a:t>
            </a:fld>
            <a:endParaRPr lang="en-US"/>
          </a:p>
        </p:txBody>
      </p:sp>
    </p:spTree>
    <p:extLst>
      <p:ext uri="{BB962C8B-B14F-4D97-AF65-F5344CB8AC3E}">
        <p14:creationId xmlns:p14="http://schemas.microsoft.com/office/powerpoint/2010/main" val="90298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a:t>
            </a:r>
            <a:endParaRPr lang="en-US" dirty="0"/>
          </a:p>
        </p:txBody>
      </p:sp>
      <p:sp>
        <p:nvSpPr>
          <p:cNvPr id="3" name="Content Placeholder 2"/>
          <p:cNvSpPr>
            <a:spLocks noGrp="1"/>
          </p:cNvSpPr>
          <p:nvPr>
            <p:ph idx="1"/>
          </p:nvPr>
        </p:nvSpPr>
        <p:spPr/>
        <p:txBody>
          <a:bodyPr/>
          <a:lstStyle/>
          <a:p>
            <a:r>
              <a:rPr lang="en-US" dirty="0" smtClean="0"/>
              <a:t>Community and commercial (HA) versions.</a:t>
            </a:r>
          </a:p>
          <a:p>
            <a:r>
              <a:rPr lang="en-US" dirty="0" smtClean="0"/>
              <a:t>Written in Java, support various other languages: Ruby, Python, Scala, etc.</a:t>
            </a:r>
          </a:p>
          <a:p>
            <a:r>
              <a:rPr lang="en-US" dirty="0" smtClean="0"/>
              <a:t>Server with REST API or embedded versions.</a:t>
            </a:r>
          </a:p>
          <a:p>
            <a:r>
              <a:rPr lang="en-US" dirty="0" smtClean="0"/>
              <a:t>Transactional ACID.</a:t>
            </a:r>
          </a:p>
          <a:p>
            <a:endParaRPr lang="en-US"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31</a:t>
            </a:fld>
            <a:endParaRPr lang="en-US"/>
          </a:p>
        </p:txBody>
      </p:sp>
      <p:pic>
        <p:nvPicPr>
          <p:cNvPr id="7" name="Picture 6" descr="neo4j_notag_whiteb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9300" y="5108185"/>
            <a:ext cx="1887500" cy="1017977"/>
          </a:xfrm>
          <a:prstGeom prst="rect">
            <a:avLst/>
          </a:prstGeom>
        </p:spPr>
      </p:pic>
    </p:spTree>
    <p:extLst>
      <p:ext uri="{BB962C8B-B14F-4D97-AF65-F5344CB8AC3E}">
        <p14:creationId xmlns:p14="http://schemas.microsoft.com/office/powerpoint/2010/main" val="204831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ypher.jpg"/>
          <p:cNvPicPr>
            <a:picLocks noChangeAspect="1"/>
          </p:cNvPicPr>
          <p:nvPr/>
        </p:nvPicPr>
        <p:blipFill>
          <a:blip r:embed="rId3">
            <a:extLst>
              <a:ext uri="{28A0092B-C50C-407E-A947-70E740481C1C}">
                <a14:useLocalDpi xmlns:a14="http://schemas.microsoft.com/office/drawing/2010/main" val="0"/>
              </a:ext>
            </a:extLst>
          </a:blip>
          <a:srcRect l="4542" r="4542"/>
          <a:stretch>
            <a:fillRect/>
          </a:stretch>
        </p:blipFill>
        <p:spPr>
          <a:xfrm>
            <a:off x="6809054" y="5093475"/>
            <a:ext cx="1877746" cy="1032688"/>
          </a:xfrm>
          <a:prstGeom prst="rect">
            <a:avLst/>
          </a:prstGeom>
        </p:spPr>
      </p:pic>
      <p:sp>
        <p:nvSpPr>
          <p:cNvPr id="2" name="Title 1"/>
          <p:cNvSpPr>
            <a:spLocks noGrp="1"/>
          </p:cNvSpPr>
          <p:nvPr>
            <p:ph type="title"/>
          </p:nvPr>
        </p:nvSpPr>
        <p:spPr/>
        <p:txBody>
          <a:bodyPr/>
          <a:lstStyle/>
          <a:p>
            <a:r>
              <a:rPr lang="en-US" dirty="0" smtClean="0"/>
              <a:t>Cypher</a:t>
            </a:r>
            <a:endParaRPr lang="en-US" dirty="0"/>
          </a:p>
        </p:txBody>
      </p:sp>
      <p:sp>
        <p:nvSpPr>
          <p:cNvPr id="3" name="Content Placeholder 2"/>
          <p:cNvSpPr>
            <a:spLocks noGrp="1"/>
          </p:cNvSpPr>
          <p:nvPr>
            <p:ph idx="1"/>
          </p:nvPr>
        </p:nvSpPr>
        <p:spPr/>
        <p:txBody>
          <a:bodyPr>
            <a:normAutofit/>
          </a:bodyPr>
          <a:lstStyle/>
          <a:p>
            <a:r>
              <a:rPr lang="en-US" dirty="0"/>
              <a:t>Cypher is a </a:t>
            </a:r>
            <a:r>
              <a:rPr lang="en-US" dirty="0">
                <a:solidFill>
                  <a:srgbClr val="0000FF"/>
                </a:solidFill>
              </a:rPr>
              <a:t>declarative</a:t>
            </a:r>
            <a:r>
              <a:rPr lang="en-US" dirty="0"/>
              <a:t> graph query </a:t>
            </a:r>
            <a:r>
              <a:rPr lang="en-US" dirty="0" smtClean="0"/>
              <a:t>language, which </a:t>
            </a:r>
            <a:r>
              <a:rPr lang="en-US" dirty="0"/>
              <a:t>focuses on </a:t>
            </a:r>
            <a:r>
              <a:rPr lang="en-US" dirty="0" smtClean="0"/>
              <a:t>what </a:t>
            </a:r>
            <a:r>
              <a:rPr lang="en-US" dirty="0"/>
              <a:t>to retrieve from a graph, not on how to retrieve it. </a:t>
            </a:r>
            <a:endParaRPr lang="en-US" dirty="0" smtClean="0"/>
          </a:p>
          <a:p>
            <a:r>
              <a:rPr lang="en-US" dirty="0" smtClean="0"/>
              <a:t>Cypher syntax looks like ASCII art pattern. </a:t>
            </a:r>
            <a:endParaRPr lang="en-US" dirty="0"/>
          </a:p>
          <a:p>
            <a:pPr marL="0" indent="0">
              <a:buNone/>
            </a:pPr>
            <a:endParaRPr lang="en-US" sz="2000" dirty="0" smtClean="0">
              <a:solidFill>
                <a:srgbClr val="0000FF"/>
              </a:solidFill>
            </a:endParaRPr>
          </a:p>
          <a:p>
            <a:pPr marL="0" indent="0">
              <a:buNone/>
            </a:pPr>
            <a:endParaRPr lang="en-US" sz="2000" dirty="0" smtClean="0">
              <a:solidFill>
                <a:srgbClr val="0000FF"/>
              </a:solidFill>
            </a:endParaRPr>
          </a:p>
          <a:p>
            <a:pPr marL="0" indent="0">
              <a:buNone/>
            </a:pPr>
            <a:endParaRPr lang="en-US" sz="2000" dirty="0">
              <a:solidFill>
                <a:srgbClr val="0000FF"/>
              </a:solidFill>
            </a:endParaRPr>
          </a:p>
          <a:p>
            <a:pPr marL="0" indent="0">
              <a:buNone/>
            </a:pPr>
            <a:r>
              <a:rPr lang="en-US" sz="2000" dirty="0" smtClean="0">
                <a:solidFill>
                  <a:srgbClr val="0000FF"/>
                </a:solidFill>
              </a:rPr>
              <a:t>					CREATE </a:t>
            </a:r>
            <a:r>
              <a:rPr lang="en-US" sz="2000" dirty="0">
                <a:solidFill>
                  <a:srgbClr val="0000FF"/>
                </a:solidFill>
              </a:rPr>
              <a:t>(A)-[</a:t>
            </a:r>
            <a:r>
              <a:rPr lang="en-US" sz="2000" dirty="0" smtClean="0">
                <a:solidFill>
                  <a:srgbClr val="0000FF"/>
                </a:solidFill>
              </a:rPr>
              <a:t>: LOVES]</a:t>
            </a:r>
            <a:r>
              <a:rPr lang="en-US" sz="2000" dirty="0">
                <a:solidFill>
                  <a:srgbClr val="0000FF"/>
                </a:solidFill>
              </a:rPr>
              <a:t>-&gt;(</a:t>
            </a:r>
            <a:r>
              <a:rPr lang="en-US" sz="2000" dirty="0" smtClean="0">
                <a:solidFill>
                  <a:srgbClr val="0000FF"/>
                </a:solidFill>
              </a:rPr>
              <a:t>B)</a:t>
            </a:r>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32</a:t>
            </a:fld>
            <a:endParaRPr lang="en-US"/>
          </a:p>
        </p:txBody>
      </p:sp>
      <p:pic>
        <p:nvPicPr>
          <p:cNvPr id="8" name="Picture 7" descr="Screen Shot 2014-09-17 at 3.30.1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2135" y="3851325"/>
            <a:ext cx="2455991" cy="609600"/>
          </a:xfrm>
          <a:prstGeom prst="rect">
            <a:avLst/>
          </a:prstGeom>
        </p:spPr>
      </p:pic>
    </p:spTree>
    <p:extLst>
      <p:ext uri="{BB962C8B-B14F-4D97-AF65-F5344CB8AC3E}">
        <p14:creationId xmlns:p14="http://schemas.microsoft.com/office/powerpoint/2010/main" val="213378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r>
              <a:rPr lang="en-US" dirty="0" smtClean="0"/>
              <a:t>Code, slides and notes at </a:t>
            </a:r>
            <a:r>
              <a:rPr lang="en-US" dirty="0" err="1" smtClean="0"/>
              <a:t>github</a:t>
            </a:r>
            <a:r>
              <a:rPr lang="en-US" smtClean="0"/>
              <a:t>/rkuo</a:t>
            </a:r>
            <a:r>
              <a:rPr lang="en-US" dirty="0" smtClean="0"/>
              <a:t> </a:t>
            </a:r>
            <a:r>
              <a:rPr lang="en-US" dirty="0" smtClean="0">
                <a:hlinkClick r:id="rId2"/>
              </a:rPr>
              <a:t>github repo </a:t>
            </a:r>
            <a:endParaRPr lang="en-US" dirty="0" smtClean="0"/>
          </a:p>
          <a:p>
            <a:r>
              <a:rPr lang="en-US" dirty="0" smtClean="0"/>
              <a:t>Graph Theory</a:t>
            </a:r>
          </a:p>
          <a:p>
            <a:pPr lvl="1"/>
            <a:r>
              <a:rPr lang="en-US" sz="1800" dirty="0"/>
              <a:t>[</a:t>
            </a:r>
            <a:r>
              <a:rPr lang="en-US" sz="1800" dirty="0" err="1"/>
              <a:t>marko</a:t>
            </a:r>
            <a:r>
              <a:rPr lang="en-US" sz="1800" dirty="0"/>
              <a:t>](</a:t>
            </a:r>
            <a:r>
              <a:rPr lang="en-US" sz="1800" dirty="0">
                <a:hlinkClick r:id="rId3"/>
              </a:rPr>
              <a:t>http://glennas.wordpress.com/2011/03/13/understanding-graph-databases-marko-rodriguez/</a:t>
            </a:r>
            <a:r>
              <a:rPr lang="en-US" sz="1800" dirty="0" smtClean="0"/>
              <a:t>)</a:t>
            </a:r>
            <a:endParaRPr lang="en-US" dirty="0" smtClean="0"/>
          </a:p>
          <a:p>
            <a:r>
              <a:rPr lang="en-US" dirty="0" smtClean="0"/>
              <a:t>Neo4j Community</a:t>
            </a:r>
          </a:p>
          <a:p>
            <a:pPr lvl="1"/>
            <a:r>
              <a:rPr lang="en-US" sz="1800" dirty="0"/>
              <a:t>[community](http://www.neo4j.org</a:t>
            </a:r>
            <a:r>
              <a:rPr lang="en-US" sz="1800" dirty="0" smtClean="0"/>
              <a:t>/)</a:t>
            </a:r>
          </a:p>
          <a:p>
            <a:r>
              <a:rPr lang="en-US" dirty="0" smtClean="0"/>
              <a:t>Open Data</a:t>
            </a:r>
          </a:p>
          <a:p>
            <a:pPr lvl="1"/>
            <a:r>
              <a:rPr lang="en-US" sz="1800" dirty="0" smtClean="0"/>
              <a:t>[village population</a:t>
            </a:r>
            <a:r>
              <a:rPr lang="en-US" sz="1800" dirty="0"/>
              <a:t>](http://</a:t>
            </a:r>
            <a:r>
              <a:rPr lang="en-US" sz="1800" dirty="0" err="1"/>
              <a:t>data.ca.gov</a:t>
            </a:r>
            <a:r>
              <a:rPr lang="en-US" sz="1800" dirty="0" smtClean="0"/>
              <a:t>/)</a:t>
            </a:r>
          </a:p>
          <a:p>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33</a:t>
            </a:fld>
            <a:endParaRPr lang="en-US"/>
          </a:p>
        </p:txBody>
      </p:sp>
    </p:spTree>
    <p:extLst>
      <p:ext uri="{BB962C8B-B14F-4D97-AF65-F5344CB8AC3E}">
        <p14:creationId xmlns:p14="http://schemas.microsoft.com/office/powerpoint/2010/main" val="591296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Workflow</a:t>
            </a:r>
            <a:endParaRPr lang="en-US" dirty="0"/>
          </a:p>
        </p:txBody>
      </p:sp>
      <p:sp>
        <p:nvSpPr>
          <p:cNvPr id="3" name="Content Placeholder 2"/>
          <p:cNvSpPr>
            <a:spLocks noGrp="1"/>
          </p:cNvSpPr>
          <p:nvPr>
            <p:ph idx="1"/>
          </p:nvPr>
        </p:nvSpPr>
        <p:spPr/>
        <p:txBody>
          <a:bodyPr/>
          <a:lstStyle/>
          <a:p>
            <a:r>
              <a:rPr lang="en-US" dirty="0" smtClean="0"/>
              <a:t>Goal</a:t>
            </a:r>
          </a:p>
          <a:p>
            <a:r>
              <a:rPr lang="en-US" dirty="0" smtClean="0"/>
              <a:t>Problem Space</a:t>
            </a:r>
          </a:p>
          <a:p>
            <a:r>
              <a:rPr lang="en-US" dirty="0" smtClean="0"/>
              <a:t>Scenarios and Questions </a:t>
            </a:r>
          </a:p>
          <a:p>
            <a:r>
              <a:rPr lang="en-US" dirty="0" smtClean="0"/>
              <a:t>Graph Database</a:t>
            </a:r>
          </a:p>
          <a:p>
            <a:r>
              <a:rPr lang="en-US" dirty="0" smtClean="0"/>
              <a:t>Use Cases and Queries</a:t>
            </a:r>
          </a:p>
          <a:p>
            <a:r>
              <a:rPr lang="en-US" dirty="0" smtClean="0"/>
              <a:t>Conclusion and Future Works</a:t>
            </a:r>
            <a:endParaRPr lang="en-US" dirty="0" smtClean="0"/>
          </a:p>
          <a:p>
            <a:endParaRPr lang="en-US"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4</a:t>
            </a:fld>
            <a:endParaRPr lang="en-US"/>
          </a:p>
        </p:txBody>
      </p:sp>
    </p:spTree>
    <p:extLst>
      <p:ext uri="{BB962C8B-B14F-4D97-AF65-F5344CB8AC3E}">
        <p14:creationId xmlns:p14="http://schemas.microsoft.com/office/powerpoint/2010/main" val="2055879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5</a:t>
            </a:fld>
            <a:endParaRPr lang="en-US"/>
          </a:p>
        </p:txBody>
      </p:sp>
      <p:pic>
        <p:nvPicPr>
          <p:cNvPr id="7" name="Picture 6" descr="Screen Shot 2014-09-16 at 2.52.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7658"/>
            <a:ext cx="9144000" cy="5940342"/>
          </a:xfrm>
          <a:prstGeom prst="rect">
            <a:avLst/>
          </a:prstGeom>
        </p:spPr>
      </p:pic>
      <p:sp>
        <p:nvSpPr>
          <p:cNvPr id="2" name="Title 1"/>
          <p:cNvSpPr>
            <a:spLocks noGrp="1"/>
          </p:cNvSpPr>
          <p:nvPr>
            <p:ph type="title"/>
          </p:nvPr>
        </p:nvSpPr>
        <p:spPr>
          <a:xfrm>
            <a:off x="457200" y="274638"/>
            <a:ext cx="8229600" cy="1143000"/>
          </a:xfrm>
        </p:spPr>
        <p:txBody>
          <a:bodyPr/>
          <a:lstStyle/>
          <a:p>
            <a:r>
              <a:rPr lang="en-US" dirty="0" smtClean="0"/>
              <a:t>Model with </a:t>
            </a:r>
            <a:r>
              <a:rPr lang="en-US" dirty="0" err="1" smtClean="0"/>
              <a:t>GraphGist</a:t>
            </a:r>
            <a:endParaRPr lang="en-US" dirty="0"/>
          </a:p>
        </p:txBody>
      </p:sp>
    </p:spTree>
    <p:extLst>
      <p:ext uri="{BB962C8B-B14F-4D97-AF65-F5344CB8AC3E}">
        <p14:creationId xmlns:p14="http://schemas.microsoft.com/office/powerpoint/2010/main" val="523105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Using San Francisco Road Map to Understand Some Concepts in Social Networking and Graph Database</a:t>
            </a:r>
            <a:endParaRPr lang="en-US" sz="2800" dirty="0"/>
          </a:p>
        </p:txBody>
      </p:sp>
      <p:pic>
        <p:nvPicPr>
          <p:cNvPr id="6" name="Picture 5"/>
          <p:cNvPicPr>
            <a:picLocks noChangeAspect="1"/>
          </p:cNvPicPr>
          <p:nvPr/>
        </p:nvPicPr>
        <p:blipFill>
          <a:blip r:embed="rId2"/>
          <a:stretch>
            <a:fillRect/>
          </a:stretch>
        </p:blipFill>
        <p:spPr>
          <a:xfrm>
            <a:off x="1998352" y="1417638"/>
            <a:ext cx="5147296" cy="5440361"/>
          </a:xfrm>
          <a:prstGeom prst="rect">
            <a:avLst/>
          </a:prstGeom>
        </p:spPr>
      </p:pic>
      <p:sp>
        <p:nvSpPr>
          <p:cNvPr id="3" name="Date Placeholder 2"/>
          <p:cNvSpPr>
            <a:spLocks noGrp="1"/>
          </p:cNvSpPr>
          <p:nvPr>
            <p:ph type="dt" sz="half" idx="10"/>
          </p:nvPr>
        </p:nvSpPr>
        <p:spPr/>
        <p:txBody>
          <a:bodyPr/>
          <a:lstStyle/>
          <a:p>
            <a:r>
              <a:rPr lang="en-US" smtClean="0"/>
              <a:t>9/16/14</a:t>
            </a:r>
            <a:endParaRPr lang="en-US"/>
          </a:p>
        </p:txBody>
      </p:sp>
      <p:sp>
        <p:nvSpPr>
          <p:cNvPr id="4" name="Footer Placeholder 3"/>
          <p:cNvSpPr>
            <a:spLocks noGrp="1"/>
          </p:cNvSpPr>
          <p:nvPr>
            <p:ph type="ftr" sz="quarter" idx="11"/>
          </p:nvPr>
        </p:nvSpPr>
        <p:spPr/>
        <p:txBody>
          <a:bodyPr/>
          <a:lstStyle/>
          <a:p>
            <a:r>
              <a:rPr lang="en-US" smtClean="0"/>
              <a:t>Creative Common SA</a:t>
            </a:r>
            <a:endParaRPr lang="en-US"/>
          </a:p>
        </p:txBody>
      </p:sp>
      <p:sp>
        <p:nvSpPr>
          <p:cNvPr id="5" name="Slide Number Placeholder 4"/>
          <p:cNvSpPr>
            <a:spLocks noGrp="1"/>
          </p:cNvSpPr>
          <p:nvPr>
            <p:ph type="sldNum" sz="quarter" idx="12"/>
          </p:nvPr>
        </p:nvSpPr>
        <p:spPr/>
        <p:txBody>
          <a:bodyPr/>
          <a:lstStyle/>
          <a:p>
            <a:fld id="{02968B73-BAA9-8B43-B9A0-F0D59A65CBE2}" type="slidenum">
              <a:rPr lang="en-US" smtClean="0"/>
              <a:t>6</a:t>
            </a:fld>
            <a:endParaRPr lang="en-US"/>
          </a:p>
        </p:txBody>
      </p:sp>
    </p:spTree>
    <p:extLst>
      <p:ext uri="{BB962C8B-B14F-4D97-AF65-F5344CB8AC3E}">
        <p14:creationId xmlns:p14="http://schemas.microsoft.com/office/powerpoint/2010/main" val="3765096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Objects in Domain</a:t>
            </a:r>
            <a:endParaRPr lang="en-US" dirty="0"/>
          </a:p>
        </p:txBody>
      </p:sp>
      <p:sp>
        <p:nvSpPr>
          <p:cNvPr id="3" name="Content Placeholder 2"/>
          <p:cNvSpPr>
            <a:spLocks noGrp="1"/>
          </p:cNvSpPr>
          <p:nvPr>
            <p:ph idx="1"/>
          </p:nvPr>
        </p:nvSpPr>
        <p:spPr/>
        <p:txBody>
          <a:bodyPr/>
          <a:lstStyle/>
          <a:p>
            <a:r>
              <a:rPr lang="en-US" dirty="0" smtClean="0"/>
              <a:t>Cities</a:t>
            </a:r>
          </a:p>
          <a:p>
            <a:pPr lvl="1"/>
            <a:r>
              <a:rPr lang="en-US" dirty="0"/>
              <a:t> </a:t>
            </a:r>
            <a:r>
              <a:rPr lang="en-US" dirty="0" smtClean="0"/>
              <a:t>name, population</a:t>
            </a:r>
          </a:p>
          <a:p>
            <a:pPr lvl="1"/>
            <a:r>
              <a:rPr lang="en-US" dirty="0"/>
              <a:t> </a:t>
            </a:r>
            <a:r>
              <a:rPr lang="en-US" dirty="0" smtClean="0"/>
              <a:t>population growth, incoming workers, out coming workers</a:t>
            </a:r>
          </a:p>
          <a:p>
            <a:pPr lvl="1"/>
            <a:r>
              <a:rPr lang="en-US" dirty="0"/>
              <a:t> </a:t>
            </a:r>
            <a:r>
              <a:rPr lang="en-US" dirty="0" smtClean="0"/>
              <a:t>has major facilities (school, airport, sport stadium,..)</a:t>
            </a:r>
          </a:p>
          <a:p>
            <a:r>
              <a:rPr lang="en-US" dirty="0" smtClean="0"/>
              <a:t>Roads connect Cities</a:t>
            </a:r>
          </a:p>
          <a:p>
            <a:pPr lvl="1"/>
            <a:r>
              <a:rPr lang="en-US" dirty="0"/>
              <a:t> </a:t>
            </a:r>
            <a:r>
              <a:rPr lang="en-US" dirty="0" smtClean="0"/>
              <a:t>name, distance (length) </a:t>
            </a:r>
            <a:endParaRPr lang="en-US"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7</a:t>
            </a:fld>
            <a:endParaRPr lang="en-US"/>
          </a:p>
        </p:txBody>
      </p:sp>
    </p:spTree>
    <p:extLst>
      <p:ext uri="{BB962C8B-B14F-4D97-AF65-F5344CB8AC3E}">
        <p14:creationId xmlns:p14="http://schemas.microsoft.com/office/powerpoint/2010/main" val="4238288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 version 0.1 - Simple</a:t>
            </a:r>
            <a:endParaRPr lang="en-US" dirty="0"/>
          </a:p>
        </p:txBody>
      </p:sp>
      <p:pic>
        <p:nvPicPr>
          <p:cNvPr id="4" name="Picture 3"/>
          <p:cNvPicPr>
            <a:picLocks noChangeAspect="1"/>
          </p:cNvPicPr>
          <p:nvPr/>
        </p:nvPicPr>
        <p:blipFill>
          <a:blip r:embed="rId2"/>
          <a:stretch>
            <a:fillRect/>
          </a:stretch>
        </p:blipFill>
        <p:spPr>
          <a:xfrm>
            <a:off x="1763412" y="1240528"/>
            <a:ext cx="5617176" cy="5490472"/>
          </a:xfrm>
          <a:prstGeom prst="rect">
            <a:avLst/>
          </a:prstGeom>
        </p:spPr>
      </p:pic>
      <p:sp>
        <p:nvSpPr>
          <p:cNvPr id="3" name="Date Placeholder 2"/>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8</a:t>
            </a:fld>
            <a:endParaRPr lang="en-US"/>
          </a:p>
        </p:txBody>
      </p:sp>
    </p:spTree>
    <p:extLst>
      <p:ext uri="{BB962C8B-B14F-4D97-AF65-F5344CB8AC3E}">
        <p14:creationId xmlns:p14="http://schemas.microsoft.com/office/powerpoint/2010/main" val="1731893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Cypher Statement - 1</a:t>
            </a:r>
            <a:endParaRPr lang="en-US" dirty="0"/>
          </a:p>
        </p:txBody>
      </p:sp>
      <p:sp>
        <p:nvSpPr>
          <p:cNvPr id="3" name="Content Placeholder 2"/>
          <p:cNvSpPr>
            <a:spLocks noGrp="1"/>
          </p:cNvSpPr>
          <p:nvPr>
            <p:ph idx="1"/>
          </p:nvPr>
        </p:nvSpPr>
        <p:spPr/>
        <p:txBody>
          <a:bodyPr>
            <a:normAutofit/>
          </a:bodyPr>
          <a:lstStyle/>
          <a:p>
            <a:r>
              <a:rPr lang="en-US" dirty="0" smtClean="0"/>
              <a:t>Add </a:t>
            </a:r>
            <a:r>
              <a:rPr lang="en-US" dirty="0" smtClean="0">
                <a:solidFill>
                  <a:srgbClr val="0000FF"/>
                </a:solidFill>
              </a:rPr>
              <a:t>city</a:t>
            </a:r>
            <a:r>
              <a:rPr lang="en-US" dirty="0" smtClean="0"/>
              <a:t>.</a:t>
            </a:r>
            <a:endParaRPr lang="en-US" dirty="0" smtClean="0"/>
          </a:p>
          <a:p>
            <a:r>
              <a:rPr lang="en-US" dirty="0" smtClean="0"/>
              <a:t>Add </a:t>
            </a:r>
            <a:r>
              <a:rPr lang="en-US" dirty="0" err="1" smtClean="0">
                <a:solidFill>
                  <a:srgbClr val="0000FF"/>
                </a:solidFill>
              </a:rPr>
              <a:t>connect_to</a:t>
            </a:r>
            <a:r>
              <a:rPr lang="en-US" dirty="0" smtClean="0"/>
              <a:t> as relationship between cities.</a:t>
            </a:r>
          </a:p>
          <a:p>
            <a:r>
              <a:rPr lang="en-US" dirty="0" smtClean="0"/>
              <a:t>Verify cities are connected with paths.</a:t>
            </a:r>
          </a:p>
          <a:p>
            <a:r>
              <a:rPr lang="en-US" dirty="0" smtClean="0"/>
              <a:t>Inspect the </a:t>
            </a:r>
            <a:r>
              <a:rPr lang="en-US" dirty="0" smtClean="0"/>
              <a:t>properties: </a:t>
            </a:r>
            <a:r>
              <a:rPr lang="en-US" dirty="0" smtClean="0">
                <a:solidFill>
                  <a:srgbClr val="0000FF"/>
                </a:solidFill>
              </a:rPr>
              <a:t>population</a:t>
            </a:r>
            <a:r>
              <a:rPr lang="en-US" dirty="0" smtClean="0"/>
              <a:t>. </a:t>
            </a:r>
            <a:endParaRPr lang="en-US" dirty="0" smtClean="0"/>
          </a:p>
          <a:p>
            <a:endParaRPr lang="en-US" dirty="0"/>
          </a:p>
          <a:p>
            <a:pPr marL="0" indent="0">
              <a:buNone/>
            </a:pPr>
            <a:r>
              <a:rPr lang="en-US" sz="1700" dirty="0">
                <a:latin typeface="Monaco"/>
                <a:cs typeface="Monaco"/>
              </a:rPr>
              <a:t>MATCH (</a:t>
            </a:r>
            <a:r>
              <a:rPr lang="en-US" sz="1700" dirty="0" err="1">
                <a:latin typeface="Monaco"/>
                <a:cs typeface="Monaco"/>
              </a:rPr>
              <a:t>a:City</a:t>
            </a:r>
            <a:r>
              <a:rPr lang="en-US" sz="1700" dirty="0">
                <a:latin typeface="Monaco"/>
                <a:cs typeface="Monaco"/>
              </a:rPr>
              <a:t> {name: 'Mountain View'}),</a:t>
            </a:r>
          </a:p>
          <a:p>
            <a:pPr marL="0" indent="0">
              <a:buNone/>
            </a:pPr>
            <a:r>
              <a:rPr lang="en-US" sz="1700" dirty="0">
                <a:latin typeface="Monaco"/>
                <a:cs typeface="Monaco"/>
              </a:rPr>
              <a:t>      (</a:t>
            </a:r>
            <a:r>
              <a:rPr lang="en-US" sz="1700" dirty="0" err="1">
                <a:latin typeface="Monaco"/>
                <a:cs typeface="Monaco"/>
              </a:rPr>
              <a:t>b:City</a:t>
            </a:r>
            <a:r>
              <a:rPr lang="en-US" sz="1700" dirty="0">
                <a:latin typeface="Monaco"/>
                <a:cs typeface="Monaco"/>
              </a:rPr>
              <a:t> {name: 'Palo Alto'})</a:t>
            </a:r>
          </a:p>
          <a:p>
            <a:pPr marL="0" indent="0">
              <a:buNone/>
            </a:pPr>
            <a:r>
              <a:rPr lang="en-US" sz="1700" dirty="0">
                <a:latin typeface="Monaco"/>
                <a:cs typeface="Monaco"/>
              </a:rPr>
              <a:t>MERGE (a)-[</a:t>
            </a:r>
            <a:r>
              <a:rPr lang="en-US" sz="1700" dirty="0" err="1">
                <a:latin typeface="Monaco"/>
                <a:cs typeface="Monaco"/>
              </a:rPr>
              <a:t>r:connect_to</a:t>
            </a:r>
            <a:r>
              <a:rPr lang="en-US" sz="1700" dirty="0">
                <a:latin typeface="Monaco"/>
                <a:cs typeface="Monaco"/>
              </a:rPr>
              <a:t> {distance: 5.5}]-&gt;(b)</a:t>
            </a:r>
            <a:endParaRPr lang="en-US" sz="1700" dirty="0">
              <a:latin typeface="Monaco"/>
              <a:cs typeface="Monaco"/>
            </a:endParaRPr>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9</a:t>
            </a:fld>
            <a:endParaRPr lang="en-US"/>
          </a:p>
        </p:txBody>
      </p:sp>
    </p:spTree>
    <p:extLst>
      <p:ext uri="{BB962C8B-B14F-4D97-AF65-F5344CB8AC3E}">
        <p14:creationId xmlns:p14="http://schemas.microsoft.com/office/powerpoint/2010/main" val="42853448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7368</TotalTime>
  <Words>1463</Words>
  <Application>Microsoft Macintosh PowerPoint</Application>
  <PresentationFormat>On-screen Show (4:3)</PresentationFormat>
  <Paragraphs>251</Paragraphs>
  <Slides>33</Slides>
  <Notes>6</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Learning Graph Database –  Neo4j, Cypher, &amp; GraphGist</vt:lpstr>
      <vt:lpstr>Outline</vt:lpstr>
      <vt:lpstr>Objectives</vt:lpstr>
      <vt:lpstr>Modeling Workflow</vt:lpstr>
      <vt:lpstr>Model with GraphGist</vt:lpstr>
      <vt:lpstr>Using San Francisco Road Map to Understand Some Concepts in Social Networking and Graph Database</vt:lpstr>
      <vt:lpstr>Objects in Domain</vt:lpstr>
      <vt:lpstr>Model – version 0.1 - Simple</vt:lpstr>
      <vt:lpstr>Cypher Statement - 1</vt:lpstr>
      <vt:lpstr>Model – version 0.2 – more Objects</vt:lpstr>
      <vt:lpstr>Cypher Statement - 2</vt:lpstr>
      <vt:lpstr>Model – version 0.3 – More Links</vt:lpstr>
      <vt:lpstr>Cypher Statement - 3</vt:lpstr>
      <vt:lpstr>Demo</vt:lpstr>
      <vt:lpstr>Import &amp; Export to Gephi</vt:lpstr>
      <vt:lpstr>Analysis with Gephi</vt:lpstr>
      <vt:lpstr>Backup and Reference Slides</vt:lpstr>
      <vt:lpstr>Seven Bridges of Konigsberg (http://en.wikipedia.org/wiki/Seven_Bridges_of_K%C3%B6nigsberg) </vt:lpstr>
      <vt:lpstr>PowerPoint Presentation</vt:lpstr>
      <vt:lpstr>PowerPoint Presentation</vt:lpstr>
      <vt:lpstr>What is Graph? </vt:lpstr>
      <vt:lpstr>Graph Everywhere: [Bio] Chem (http://www.meetup.com/graphdb-baltimore/events/166931952/) </vt:lpstr>
      <vt:lpstr>Graph Everywhere: Biology (http://www.meetup.com/graphdb-baltimore/events/166931952/) </vt:lpstr>
      <vt:lpstr>Graph Everywhere: Engineering (http://www.meetup.com/graphdb-baltimore/events/166931952/) </vt:lpstr>
      <vt:lpstr>Graph Everywhere: Software (http://www.meetup.com/graphdb-baltimore/events/166931952/) </vt:lpstr>
      <vt:lpstr>Graph Everywhere – Internet from: http://internetlooks.com/internetandwww.html </vt:lpstr>
      <vt:lpstr>PowerPoint Presentation</vt:lpstr>
      <vt:lpstr>Not only SQL (NoSQL) http://en.wikipedia.org/wiki/NoSQL </vt:lpstr>
      <vt:lpstr>SQL (Structured Query Language) &amp; NoSQL from https://blogs.the451group.com/information_management/files/2012/11/DBlandscape.jpg </vt:lpstr>
      <vt:lpstr>Graph Database Comparison</vt:lpstr>
      <vt:lpstr>Neo4j</vt:lpstr>
      <vt:lpstr>Cypher</vt:lpstr>
      <vt:lpstr>References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Graph Database – Neo4j</dc:title>
  <dc:creator>Richard Kuo</dc:creator>
  <cp:lastModifiedBy>Richard Kuo</cp:lastModifiedBy>
  <cp:revision>73</cp:revision>
  <dcterms:created xsi:type="dcterms:W3CDTF">2014-08-30T17:29:36Z</dcterms:created>
  <dcterms:modified xsi:type="dcterms:W3CDTF">2014-09-19T04:41:11Z</dcterms:modified>
</cp:coreProperties>
</file>